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tableStyles" Target="tableStyles.xml"/><Relationship Id="rId15" Type="http://schemas.openxmlformats.org/officeDocument/2006/relationships/customXml" Target="../customXml/item3.xml"/><Relationship Id="rId10" Type="http://schemas.openxmlformats.org/officeDocument/2006/relationships/slide" Target="slides/slide5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3300" y="2702437"/>
            <a:ext cx="5450734" cy="12617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4899" y="421109"/>
            <a:ext cx="727011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048" y="-9823"/>
            <a:ext cx="3908425" cy="1336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47882" y="1626848"/>
            <a:ext cx="4674870" cy="2872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83861" y="4591685"/>
            <a:ext cx="160020" cy="16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923" y="169742"/>
            <a:ext cx="7696834" cy="50736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150"/>
              <a:t>Standard</a:t>
            </a:r>
            <a:r>
              <a:rPr dirty="0" sz="3150" spc="-25"/>
              <a:t> </a:t>
            </a:r>
            <a:r>
              <a:rPr dirty="0" sz="3150"/>
              <a:t>Response</a:t>
            </a:r>
            <a:r>
              <a:rPr dirty="0" sz="3150" spc="-20"/>
              <a:t> </a:t>
            </a:r>
            <a:r>
              <a:rPr dirty="0" sz="3150"/>
              <a:t>Protocols</a:t>
            </a:r>
            <a:r>
              <a:rPr dirty="0" sz="3150" spc="-15"/>
              <a:t> </a:t>
            </a:r>
            <a:r>
              <a:rPr dirty="0" sz="3150"/>
              <a:t>(SRP)</a:t>
            </a:r>
            <a:r>
              <a:rPr dirty="0" sz="3150" spc="-15"/>
              <a:t> </a:t>
            </a:r>
            <a:r>
              <a:rPr dirty="0" sz="3150" spc="-10"/>
              <a:t>-</a:t>
            </a:r>
            <a:r>
              <a:rPr dirty="0" sz="3150" spc="-20"/>
              <a:t>2025</a:t>
            </a:r>
            <a:endParaRPr sz="315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654" y="2170613"/>
            <a:ext cx="1636808" cy="163680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6476" y="2175108"/>
            <a:ext cx="1627819" cy="162781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53672" y="2175108"/>
            <a:ext cx="1627819" cy="162781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22563" y="2164514"/>
            <a:ext cx="1627819" cy="162781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77414" y="2164514"/>
            <a:ext cx="1627819" cy="162781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708026" y="3815515"/>
            <a:ext cx="3380104" cy="3644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889125" algn="l"/>
              </a:tabLst>
            </a:pPr>
            <a:r>
              <a:rPr dirty="0" sz="2200" spc="260" b="1">
                <a:latin typeface="Calibri"/>
                <a:cs typeface="Calibri"/>
              </a:rPr>
              <a:t>LOCKDOWN</a:t>
            </a:r>
            <a:r>
              <a:rPr dirty="0" sz="2200" b="1">
                <a:latin typeface="Calibri"/>
                <a:cs typeface="Calibri"/>
              </a:rPr>
              <a:t>	</a:t>
            </a:r>
            <a:r>
              <a:rPr dirty="0" sz="2200" spc="204" b="1">
                <a:latin typeface="Calibri"/>
                <a:cs typeface="Calibri"/>
              </a:rPr>
              <a:t>EVACUATE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445337" y="3815515"/>
            <a:ext cx="1292225" cy="3644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200" spc="285" b="1">
                <a:latin typeface="Calibri"/>
                <a:cs typeface="Calibri"/>
              </a:rPr>
              <a:t>SHELTER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28449" y="3815515"/>
            <a:ext cx="831850" cy="3644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200" spc="260" b="1">
                <a:latin typeface="Calibri"/>
                <a:cs typeface="Calibri"/>
              </a:rPr>
              <a:t>HOLD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11659" y="3815515"/>
            <a:ext cx="1196340" cy="3644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200" spc="345" b="1">
                <a:latin typeface="Calibri"/>
                <a:cs typeface="Calibri"/>
              </a:rPr>
              <a:t>SECURE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15115" y="821521"/>
            <a:ext cx="3932809" cy="912145"/>
          </a:xfrm>
          <a:prstGeom prst="rect">
            <a:avLst/>
          </a:prstGeom>
        </p:spPr>
      </p:pic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50"/>
              <a:t>1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548" y="1500796"/>
            <a:ext cx="2580721" cy="25807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92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pc="-10"/>
              <a:t>HOLD!</a:t>
            </a:r>
          </a:p>
          <a:p>
            <a:pPr marL="56515">
              <a:lnSpc>
                <a:spcPct val="100000"/>
              </a:lnSpc>
              <a:spcBef>
                <a:spcPts val="270"/>
              </a:spcBef>
            </a:pP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3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585858"/>
                </a:solidFill>
                <a:latin typeface="Arial"/>
                <a:cs typeface="Arial"/>
              </a:rPr>
              <a:t>your</a:t>
            </a:r>
            <a:r>
              <a:rPr dirty="0" sz="3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0" i="1">
                <a:solidFill>
                  <a:srgbClr val="585858"/>
                </a:solidFill>
                <a:latin typeface="Arial"/>
                <a:cs typeface="Arial"/>
              </a:rPr>
              <a:t>classroom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214257" y="221849"/>
            <a:ext cx="4651375" cy="1496060"/>
          </a:xfrm>
          <a:prstGeom prst="rect">
            <a:avLst/>
          </a:prstGeom>
          <a:ln w="9524">
            <a:solidFill>
              <a:srgbClr val="674EA7"/>
            </a:solidFill>
          </a:ln>
        </p:spPr>
        <p:txBody>
          <a:bodyPr wrap="square" lIns="0" tIns="76200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00"/>
              </a:spcBef>
            </a:pPr>
            <a:r>
              <a:rPr dirty="0" sz="1800" spc="-10" b="1">
                <a:solidFill>
                  <a:srgbClr val="585858"/>
                </a:solidFill>
                <a:latin typeface="Montserrat"/>
                <a:cs typeface="Montserrat"/>
              </a:rPr>
              <a:t>When?</a:t>
            </a:r>
            <a:endParaRPr sz="1800">
              <a:latin typeface="Montserrat"/>
              <a:cs typeface="Montserrat"/>
            </a:endParaRPr>
          </a:p>
          <a:p>
            <a:pPr marL="85725">
              <a:lnSpc>
                <a:spcPct val="100000"/>
              </a:lnSpc>
            </a:pP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The</a:t>
            </a:r>
            <a:r>
              <a:rPr dirty="0" sz="1800" spc="-7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halls</a:t>
            </a:r>
            <a:r>
              <a:rPr dirty="0" sz="1800" spc="-7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need</a:t>
            </a:r>
            <a:r>
              <a:rPr dirty="0" sz="1800" spc="-7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to</a:t>
            </a:r>
            <a:r>
              <a:rPr dirty="0" sz="1800" spc="-7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be</a:t>
            </a:r>
            <a:r>
              <a:rPr dirty="0" sz="1800" spc="-7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0" b="0">
                <a:solidFill>
                  <a:srgbClr val="585858"/>
                </a:solidFill>
                <a:latin typeface="Montserrat Medium"/>
                <a:cs typeface="Montserrat Medium"/>
              </a:rPr>
              <a:t>kept</a:t>
            </a:r>
            <a:r>
              <a:rPr dirty="0" sz="1800" spc="-7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clear.</a:t>
            </a:r>
            <a:endParaRPr sz="1800">
              <a:latin typeface="Montserrat Medium"/>
              <a:cs typeface="Montserrat Medium"/>
            </a:endParaRPr>
          </a:p>
          <a:p>
            <a:pPr marL="85725">
              <a:lnSpc>
                <a:spcPct val="100000"/>
              </a:lnSpc>
              <a:spcBef>
                <a:spcPts val="2160"/>
              </a:spcBef>
            </a:pP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Can</a:t>
            </a:r>
            <a:r>
              <a:rPr dirty="0" sz="1800" spc="-7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be</a:t>
            </a:r>
            <a:r>
              <a:rPr dirty="0" sz="1800" spc="-7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combined</a:t>
            </a:r>
            <a:r>
              <a:rPr dirty="0" sz="1800" spc="-7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with</a:t>
            </a:r>
            <a:r>
              <a:rPr dirty="0" sz="1800" spc="-6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Secure.</a:t>
            </a:r>
            <a:endParaRPr sz="1800">
              <a:latin typeface="Montserrat Medium"/>
              <a:cs typeface="Montserrat Medium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247882" y="2062394"/>
            <a:ext cx="4674870" cy="2437130"/>
          </a:xfrm>
          <a:prstGeom prst="rect">
            <a:avLst/>
          </a:prstGeom>
          <a:ln w="9524">
            <a:solidFill>
              <a:srgbClr val="674EA7"/>
            </a:solidFill>
          </a:ln>
        </p:spPr>
        <p:txBody>
          <a:bodyPr wrap="square" lIns="0" tIns="76200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00"/>
              </a:spcBef>
            </a:pPr>
            <a:r>
              <a:rPr dirty="0" sz="1800" spc="-10" b="1">
                <a:solidFill>
                  <a:srgbClr val="585858"/>
                </a:solidFill>
                <a:latin typeface="Montserrat"/>
                <a:cs typeface="Montserrat"/>
              </a:rPr>
              <a:t>Actions:</a:t>
            </a:r>
            <a:endParaRPr sz="1800">
              <a:latin typeface="Montserrat"/>
              <a:cs typeface="Montserrat"/>
            </a:endParaRPr>
          </a:p>
          <a:p>
            <a:pPr marL="85725" marR="242570">
              <a:lnSpc>
                <a:spcPct val="100000"/>
              </a:lnSpc>
            </a:pP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Students</a:t>
            </a:r>
            <a:r>
              <a:rPr dirty="0" sz="1800" spc="-8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and</a:t>
            </a:r>
            <a:r>
              <a:rPr dirty="0" sz="1800" spc="-8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5" b="0">
                <a:solidFill>
                  <a:srgbClr val="585858"/>
                </a:solidFill>
                <a:latin typeface="Montserrat Medium"/>
                <a:cs typeface="Montserrat Medium"/>
              </a:rPr>
              <a:t>teachers</a:t>
            </a:r>
            <a:r>
              <a:rPr dirty="0" sz="1800" spc="-8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remain</a:t>
            </a:r>
            <a:r>
              <a:rPr dirty="0" sz="1800" spc="-8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in</a:t>
            </a:r>
            <a:r>
              <a:rPr dirty="0" sz="1800" spc="-8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their </a:t>
            </a:r>
            <a:r>
              <a:rPr dirty="0" sz="1800" spc="-20" b="0">
                <a:solidFill>
                  <a:srgbClr val="585858"/>
                </a:solidFill>
                <a:latin typeface="Montserrat Medium"/>
                <a:cs typeface="Montserrat Medium"/>
              </a:rPr>
              <a:t>current</a:t>
            </a:r>
            <a:r>
              <a:rPr dirty="0" sz="1800" spc="-8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0" b="0">
                <a:solidFill>
                  <a:srgbClr val="585858"/>
                </a:solidFill>
                <a:latin typeface="Montserrat Medium"/>
                <a:cs typeface="Montserrat Medium"/>
              </a:rPr>
              <a:t>classroom</a:t>
            </a:r>
            <a:r>
              <a:rPr dirty="0" sz="1800" spc="-7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with</a:t>
            </a:r>
            <a:r>
              <a:rPr dirty="0" sz="1800" spc="-7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doors</a:t>
            </a:r>
            <a:r>
              <a:rPr dirty="0" sz="1800" spc="-8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locked.</a:t>
            </a:r>
            <a:endParaRPr sz="1800">
              <a:latin typeface="Montserrat Medium"/>
              <a:cs typeface="Montserrat Medium"/>
            </a:endParaRPr>
          </a:p>
          <a:p>
            <a:pPr marL="85725" marR="197485">
              <a:lnSpc>
                <a:spcPct val="100000"/>
              </a:lnSpc>
              <a:spcBef>
                <a:spcPts val="2160"/>
              </a:spcBef>
            </a:pP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Typical</a:t>
            </a:r>
            <a:r>
              <a:rPr dirty="0" sz="1800" spc="-6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0" b="0">
                <a:solidFill>
                  <a:srgbClr val="585858"/>
                </a:solidFill>
                <a:latin typeface="Montserrat Medium"/>
                <a:cs typeface="Montserrat Medium"/>
              </a:rPr>
              <a:t>classroom</a:t>
            </a:r>
            <a:r>
              <a:rPr dirty="0" sz="1800" spc="-6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0" b="0">
                <a:solidFill>
                  <a:srgbClr val="585858"/>
                </a:solidFill>
                <a:latin typeface="Montserrat Medium"/>
                <a:cs typeface="Montserrat Medium"/>
              </a:rPr>
              <a:t>operations</a:t>
            </a:r>
            <a:r>
              <a:rPr dirty="0" sz="1800" spc="-6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continue </a:t>
            </a:r>
            <a:r>
              <a:rPr dirty="0" sz="1800" spc="-20" b="0">
                <a:solidFill>
                  <a:srgbClr val="585858"/>
                </a:solidFill>
                <a:latin typeface="Montserrat Medium"/>
                <a:cs typeface="Montserrat Medium"/>
              </a:rPr>
              <a:t>within</a:t>
            </a:r>
            <a:r>
              <a:rPr dirty="0" sz="1800" spc="-9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that</a:t>
            </a:r>
            <a:r>
              <a:rPr dirty="0" sz="1800" spc="-9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deﬁned</a:t>
            </a:r>
            <a:r>
              <a:rPr dirty="0" sz="1800" spc="-9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space</a:t>
            </a:r>
            <a:r>
              <a:rPr dirty="0" sz="1800" spc="-9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for</a:t>
            </a:r>
            <a:r>
              <a:rPr dirty="0" sz="1800" spc="-8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5" b="0">
                <a:solidFill>
                  <a:srgbClr val="585858"/>
                </a:solidFill>
                <a:latin typeface="Montserrat Medium"/>
                <a:cs typeface="Montserrat Medium"/>
              </a:rPr>
              <a:t>the </a:t>
            </a:r>
            <a:r>
              <a:rPr dirty="0" sz="1800" spc="-20" b="0">
                <a:solidFill>
                  <a:srgbClr val="585858"/>
                </a:solidFill>
                <a:latin typeface="Montserrat Medium"/>
                <a:cs typeface="Montserrat Medium"/>
              </a:rPr>
              <a:t>duration</a:t>
            </a:r>
            <a:r>
              <a:rPr dirty="0" sz="1800" spc="-7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of</a:t>
            </a:r>
            <a:r>
              <a:rPr dirty="0" sz="1800" spc="-6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the</a:t>
            </a:r>
            <a:r>
              <a:rPr dirty="0" sz="1800" spc="-7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0" b="0">
                <a:solidFill>
                  <a:srgbClr val="585858"/>
                </a:solidFill>
                <a:latin typeface="Montserrat Medium"/>
                <a:cs typeface="Montserrat Medium"/>
              </a:rPr>
              <a:t>HOLD.</a:t>
            </a:r>
            <a:endParaRPr sz="1800">
              <a:latin typeface="Montserrat Medium"/>
              <a:cs typeface="Montserrat Medium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0293" y="4352755"/>
            <a:ext cx="1843642" cy="427600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50"/>
              <a:t>1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058" y="39649"/>
            <a:ext cx="2593975" cy="76644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0"/>
              <a:t>SECURE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06974" y="757900"/>
            <a:ext cx="2789555" cy="6978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2630"/>
              </a:lnSpc>
              <a:spcBef>
                <a:spcPts val="130"/>
              </a:spcBef>
            </a:pPr>
            <a:r>
              <a:rPr dirty="0" sz="2450" i="1">
                <a:solidFill>
                  <a:srgbClr val="585858"/>
                </a:solidFill>
                <a:latin typeface="Arial"/>
                <a:cs typeface="Arial"/>
              </a:rPr>
              <a:t>Get</a:t>
            </a:r>
            <a:r>
              <a:rPr dirty="0" sz="2450" spc="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50" spc="-10" i="1">
                <a:solidFill>
                  <a:srgbClr val="585858"/>
                </a:solidFill>
                <a:latin typeface="Arial"/>
                <a:cs typeface="Arial"/>
              </a:rPr>
              <a:t>Inside.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ts val="2630"/>
              </a:lnSpc>
            </a:pPr>
            <a:r>
              <a:rPr dirty="0" sz="2450" i="1">
                <a:solidFill>
                  <a:srgbClr val="585858"/>
                </a:solidFill>
                <a:latin typeface="Arial"/>
                <a:cs typeface="Arial"/>
              </a:rPr>
              <a:t>Lock</a:t>
            </a:r>
            <a:r>
              <a:rPr dirty="0" sz="2450" spc="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50" i="1">
                <a:solidFill>
                  <a:srgbClr val="585858"/>
                </a:solidFill>
                <a:latin typeface="Arial"/>
                <a:cs typeface="Arial"/>
              </a:rPr>
              <a:t>exterior</a:t>
            </a:r>
            <a:r>
              <a:rPr dirty="0" sz="2450" spc="7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50" spc="-10" i="1">
                <a:solidFill>
                  <a:srgbClr val="585858"/>
                </a:solidFill>
                <a:latin typeface="Arial"/>
                <a:cs typeface="Arial"/>
              </a:rPr>
              <a:t>doors.</a:t>
            </a:r>
            <a:endParaRPr sz="24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214257" y="221849"/>
            <a:ext cx="4651375" cy="2054225"/>
          </a:xfrm>
          <a:prstGeom prst="rect">
            <a:avLst/>
          </a:prstGeom>
          <a:ln w="9524">
            <a:solidFill>
              <a:srgbClr val="1154CC"/>
            </a:solidFill>
          </a:ln>
        </p:spPr>
        <p:txBody>
          <a:bodyPr wrap="square" lIns="0" tIns="76200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00"/>
              </a:spcBef>
            </a:pPr>
            <a:r>
              <a:rPr dirty="0" sz="1800" spc="-10" b="1">
                <a:solidFill>
                  <a:srgbClr val="585858"/>
                </a:solidFill>
                <a:latin typeface="Montserrat"/>
                <a:cs typeface="Montserrat"/>
              </a:rPr>
              <a:t>When?</a:t>
            </a:r>
            <a:endParaRPr sz="1800">
              <a:latin typeface="Montserrat"/>
              <a:cs typeface="Montserrat"/>
            </a:endParaRPr>
          </a:p>
          <a:p>
            <a:pPr marL="85725" marR="810895">
              <a:lnSpc>
                <a:spcPct val="100000"/>
              </a:lnSpc>
            </a:pP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Hazard</a:t>
            </a:r>
            <a:r>
              <a:rPr dirty="0" sz="1800" spc="-9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or</a:t>
            </a:r>
            <a:r>
              <a:rPr dirty="0" sz="1800" spc="-8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other</a:t>
            </a:r>
            <a:r>
              <a:rPr dirty="0" sz="1800" spc="-8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30" b="0">
                <a:solidFill>
                  <a:srgbClr val="585858"/>
                </a:solidFill>
                <a:latin typeface="Montserrat Medium"/>
                <a:cs typeface="Montserrat Medium"/>
              </a:rPr>
              <a:t>safety</a:t>
            </a:r>
            <a:r>
              <a:rPr dirty="0" sz="1800" spc="-9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concern</a:t>
            </a:r>
            <a:r>
              <a:rPr dirty="0" sz="1800" spc="-8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5" b="0">
                <a:solidFill>
                  <a:srgbClr val="585858"/>
                </a:solidFill>
                <a:latin typeface="Montserrat Medium"/>
                <a:cs typeface="Montserrat Medium"/>
              </a:rPr>
              <a:t>is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outside,</a:t>
            </a:r>
            <a:r>
              <a:rPr dirty="0" sz="1800" spc="-9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near</a:t>
            </a:r>
            <a:r>
              <a:rPr dirty="0" sz="1800" spc="-8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the</a:t>
            </a:r>
            <a:r>
              <a:rPr dirty="0" sz="1800" spc="-9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school.</a:t>
            </a:r>
            <a:endParaRPr sz="1800">
              <a:latin typeface="Montserrat Medium"/>
              <a:cs typeface="Montserrat Medium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247882" y="2479427"/>
            <a:ext cx="4674870" cy="2019935"/>
          </a:xfrm>
          <a:prstGeom prst="rect">
            <a:avLst/>
          </a:prstGeom>
          <a:ln w="9524">
            <a:solidFill>
              <a:srgbClr val="1154CC"/>
            </a:solidFill>
          </a:ln>
        </p:spPr>
        <p:txBody>
          <a:bodyPr wrap="square" lIns="0" tIns="76200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00"/>
              </a:spcBef>
            </a:pPr>
            <a:r>
              <a:rPr dirty="0" sz="1800" spc="-10" b="1">
                <a:solidFill>
                  <a:srgbClr val="585858"/>
                </a:solidFill>
                <a:latin typeface="Montserrat"/>
                <a:cs typeface="Montserrat"/>
              </a:rPr>
              <a:t>Actions:</a:t>
            </a:r>
            <a:endParaRPr sz="1800">
              <a:latin typeface="Montserrat"/>
              <a:cs typeface="Montserrat"/>
            </a:endParaRPr>
          </a:p>
          <a:p>
            <a:pPr marL="85725" marR="643255">
              <a:lnSpc>
                <a:spcPct val="100000"/>
              </a:lnSpc>
            </a:pP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Get</a:t>
            </a:r>
            <a:r>
              <a:rPr dirty="0" sz="1800" spc="-6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inside</a:t>
            </a:r>
            <a:r>
              <a:rPr dirty="0" sz="1800" spc="-6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the</a:t>
            </a:r>
            <a:r>
              <a:rPr dirty="0" sz="1800" spc="-6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building</a:t>
            </a:r>
            <a:r>
              <a:rPr dirty="0" sz="1800" spc="-6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5" b="0">
                <a:solidFill>
                  <a:srgbClr val="585858"/>
                </a:solidFill>
                <a:latin typeface="Montserrat Medium"/>
                <a:cs typeface="Montserrat Medium"/>
              </a:rPr>
              <a:t>(recess,</a:t>
            </a:r>
            <a:r>
              <a:rPr dirty="0" sz="1800" spc="-6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5" b="0">
                <a:solidFill>
                  <a:srgbClr val="585858"/>
                </a:solidFill>
                <a:latin typeface="Montserrat Medium"/>
                <a:cs typeface="Montserrat Medium"/>
              </a:rPr>
              <a:t>PE,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outdoor</a:t>
            </a:r>
            <a:r>
              <a:rPr dirty="0" sz="1800" spc="-5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classrooms)</a:t>
            </a:r>
            <a:endParaRPr sz="1800">
              <a:latin typeface="Montserrat Medium"/>
              <a:cs typeface="Montserrat Medium"/>
            </a:endParaRPr>
          </a:p>
          <a:p>
            <a:pPr marL="85725" marR="436245">
              <a:lnSpc>
                <a:spcPct val="100000"/>
              </a:lnSpc>
              <a:spcBef>
                <a:spcPts val="2160"/>
              </a:spcBef>
            </a:pP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Typical</a:t>
            </a:r>
            <a:r>
              <a:rPr dirty="0" sz="1800" spc="-7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school</a:t>
            </a:r>
            <a:r>
              <a:rPr dirty="0" sz="1800" spc="-7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0" b="0">
                <a:solidFill>
                  <a:srgbClr val="585858"/>
                </a:solidFill>
                <a:latin typeface="Montserrat Medium"/>
                <a:cs typeface="Montserrat Medium"/>
              </a:rPr>
              <a:t>operations</a:t>
            </a:r>
            <a:r>
              <a:rPr dirty="0" sz="1800" spc="-6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continue with</a:t>
            </a:r>
            <a:r>
              <a:rPr dirty="0" sz="1800" spc="-7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5" b="0">
                <a:solidFill>
                  <a:srgbClr val="585858"/>
                </a:solidFill>
                <a:latin typeface="Montserrat Medium"/>
                <a:cs typeface="Montserrat Medium"/>
              </a:rPr>
              <a:t>everyone</a:t>
            </a:r>
            <a:r>
              <a:rPr dirty="0" sz="1800" spc="-7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inside</a:t>
            </a:r>
            <a:r>
              <a:rPr dirty="0" sz="1800" spc="-7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of</a:t>
            </a:r>
            <a:r>
              <a:rPr dirty="0" sz="1800" spc="-7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the</a:t>
            </a:r>
            <a:r>
              <a:rPr dirty="0" sz="1800" spc="-7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building.</a:t>
            </a:r>
            <a:endParaRPr sz="1800">
              <a:latin typeface="Montserrat Medium"/>
              <a:cs typeface="Montserrat Medium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796" y="1745518"/>
            <a:ext cx="2498816" cy="249881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0293" y="4352755"/>
            <a:ext cx="1843642" cy="427600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50"/>
              <a:t>1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048" y="58273"/>
            <a:ext cx="2912110" cy="15309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850" spc="-10"/>
              <a:t>LOCKDOWN</a:t>
            </a:r>
            <a:endParaRPr sz="3850"/>
          </a:p>
          <a:p>
            <a:pPr marL="56515" marR="367030">
              <a:lnSpc>
                <a:spcPts val="3379"/>
              </a:lnSpc>
              <a:spcBef>
                <a:spcPts val="500"/>
              </a:spcBef>
            </a:pPr>
            <a:r>
              <a:rPr dirty="0" sz="3200" i="1">
                <a:solidFill>
                  <a:srgbClr val="585858"/>
                </a:solidFill>
                <a:latin typeface="Arial"/>
                <a:cs typeface="Arial"/>
              </a:rPr>
              <a:t>Locks,</a:t>
            </a:r>
            <a:r>
              <a:rPr dirty="0" sz="32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200" spc="-10" i="1">
                <a:solidFill>
                  <a:srgbClr val="585858"/>
                </a:solidFill>
                <a:latin typeface="Arial"/>
                <a:cs typeface="Arial"/>
              </a:rPr>
              <a:t>Lights,</a:t>
            </a:r>
            <a:r>
              <a:rPr dirty="0" sz="32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585858"/>
                </a:solidFill>
                <a:latin typeface="Arial"/>
                <a:cs typeface="Arial"/>
              </a:rPr>
              <a:t>Out</a:t>
            </a:r>
            <a:r>
              <a:rPr dirty="0" sz="32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32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200" spc="-20" i="1">
                <a:solidFill>
                  <a:srgbClr val="585858"/>
                </a:solidFill>
                <a:latin typeface="Arial"/>
                <a:cs typeface="Arial"/>
              </a:rPr>
              <a:t>Sight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214257" y="221849"/>
            <a:ext cx="4651375" cy="1232535"/>
          </a:xfrm>
          <a:prstGeom prst="rect">
            <a:avLst/>
          </a:prstGeom>
          <a:ln w="9524">
            <a:solidFill>
              <a:srgbClr val="CC0000"/>
            </a:solidFill>
          </a:ln>
        </p:spPr>
        <p:txBody>
          <a:bodyPr wrap="square" lIns="0" tIns="76200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00"/>
              </a:spcBef>
            </a:pPr>
            <a:r>
              <a:rPr dirty="0" sz="1800" spc="-10" b="1">
                <a:solidFill>
                  <a:srgbClr val="585858"/>
                </a:solidFill>
                <a:latin typeface="Montserrat"/>
                <a:cs typeface="Montserrat"/>
              </a:rPr>
              <a:t>When?</a:t>
            </a:r>
            <a:endParaRPr sz="1800">
              <a:latin typeface="Montserrat"/>
              <a:cs typeface="Montserrat"/>
            </a:endParaRPr>
          </a:p>
          <a:p>
            <a:pPr marL="85725" marR="415925">
              <a:lnSpc>
                <a:spcPct val="100000"/>
              </a:lnSpc>
            </a:pP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A</a:t>
            </a:r>
            <a:r>
              <a:rPr dirty="0" sz="1800" spc="-7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danger</a:t>
            </a:r>
            <a:r>
              <a:rPr dirty="0" sz="1800" spc="-7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0" b="0">
                <a:solidFill>
                  <a:srgbClr val="585858"/>
                </a:solidFill>
                <a:latin typeface="Montserrat Medium"/>
                <a:cs typeface="Montserrat Medium"/>
              </a:rPr>
              <a:t>exists</a:t>
            </a:r>
            <a:r>
              <a:rPr dirty="0" sz="1800" spc="-7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INSIDE</a:t>
            </a:r>
            <a:r>
              <a:rPr dirty="0" sz="1800" spc="-7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of</a:t>
            </a:r>
            <a:r>
              <a:rPr dirty="0" sz="1800" spc="-6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the</a:t>
            </a:r>
            <a:r>
              <a:rPr dirty="0" sz="1800" spc="-7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school building.</a:t>
            </a:r>
            <a:endParaRPr sz="1800">
              <a:latin typeface="Montserrat Medium"/>
              <a:cs typeface="Montserrat Medium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247882" y="1668048"/>
            <a:ext cx="4674870" cy="2831465"/>
          </a:xfrm>
          <a:prstGeom prst="rect">
            <a:avLst/>
          </a:prstGeom>
          <a:ln w="9524">
            <a:solidFill>
              <a:srgbClr val="CC0000"/>
            </a:solidFill>
          </a:ln>
        </p:spPr>
        <p:txBody>
          <a:bodyPr wrap="square" lIns="0" tIns="76200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00"/>
              </a:spcBef>
            </a:pPr>
            <a:r>
              <a:rPr dirty="0" sz="1800" spc="-10" b="1">
                <a:solidFill>
                  <a:srgbClr val="585858"/>
                </a:solidFill>
                <a:latin typeface="Montserrat"/>
                <a:cs typeface="Montserrat"/>
              </a:rPr>
              <a:t>Actions:</a:t>
            </a:r>
            <a:endParaRPr sz="1800">
              <a:latin typeface="Montserrat"/>
              <a:cs typeface="Montserrat"/>
            </a:endParaRPr>
          </a:p>
          <a:p>
            <a:pPr marL="542290" indent="-366395">
              <a:lnSpc>
                <a:spcPct val="100000"/>
              </a:lnSpc>
              <a:buFont typeface="Arial"/>
              <a:buChar char="●"/>
              <a:tabLst>
                <a:tab pos="542290" algn="l"/>
              </a:tabLst>
            </a:pP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Lock</a:t>
            </a:r>
            <a:r>
              <a:rPr dirty="0" sz="1800" spc="-8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0" b="0">
                <a:solidFill>
                  <a:srgbClr val="585858"/>
                </a:solidFill>
                <a:latin typeface="Montserrat Medium"/>
                <a:cs typeface="Montserrat Medium"/>
              </a:rPr>
              <a:t>classroom</a:t>
            </a:r>
            <a:r>
              <a:rPr dirty="0" sz="1800" spc="-7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0" b="0">
                <a:solidFill>
                  <a:srgbClr val="585858"/>
                </a:solidFill>
                <a:latin typeface="Montserrat Medium"/>
                <a:cs typeface="Montserrat Medium"/>
              </a:rPr>
              <a:t>door.</a:t>
            </a:r>
            <a:endParaRPr sz="1800">
              <a:latin typeface="Montserrat Medium"/>
              <a:cs typeface="Montserrat Medium"/>
            </a:endParaRPr>
          </a:p>
          <a:p>
            <a:pPr marL="542925" marR="560705" indent="-367030">
              <a:lnSpc>
                <a:spcPct val="100000"/>
              </a:lnSpc>
              <a:buFont typeface="Arial"/>
              <a:buChar char="●"/>
              <a:tabLst>
                <a:tab pos="542925" algn="l"/>
              </a:tabLst>
            </a:pP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Turn</a:t>
            </a:r>
            <a:r>
              <a:rPr dirty="0" sz="1800" spc="-10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off</a:t>
            </a:r>
            <a:r>
              <a:rPr dirty="0" sz="1800" spc="-10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0" b="0">
                <a:solidFill>
                  <a:srgbClr val="585858"/>
                </a:solidFill>
                <a:latin typeface="Montserrat Medium"/>
                <a:cs typeface="Montserrat Medium"/>
              </a:rPr>
              <a:t>classroom</a:t>
            </a:r>
            <a:r>
              <a:rPr dirty="0" sz="1800" spc="-9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lights.</a:t>
            </a:r>
            <a:r>
              <a:rPr dirty="0" sz="1800" spc="-10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0" b="0">
                <a:solidFill>
                  <a:srgbClr val="585858"/>
                </a:solidFill>
                <a:latin typeface="Montserrat Medium"/>
                <a:cs typeface="Montserrat Medium"/>
              </a:rPr>
              <a:t>Cover interior</a:t>
            </a:r>
            <a:r>
              <a:rPr dirty="0" sz="1800" spc="-4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windows</a:t>
            </a:r>
            <a:endParaRPr sz="1800">
              <a:latin typeface="Montserrat Medium"/>
              <a:cs typeface="Montserrat Medium"/>
            </a:endParaRPr>
          </a:p>
          <a:p>
            <a:pPr marL="542925" marR="666115" indent="-367030">
              <a:lnSpc>
                <a:spcPct val="100000"/>
              </a:lnSpc>
              <a:buFont typeface="Arial"/>
              <a:buChar char="●"/>
              <a:tabLst>
                <a:tab pos="542925" algn="l"/>
              </a:tabLst>
            </a:pP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Students</a:t>
            </a:r>
            <a:r>
              <a:rPr dirty="0" sz="1800" spc="-8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and</a:t>
            </a:r>
            <a:r>
              <a:rPr dirty="0" sz="1800" spc="-8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0" b="0">
                <a:solidFill>
                  <a:srgbClr val="585858"/>
                </a:solidFill>
                <a:latin typeface="Montserrat Medium"/>
                <a:cs typeface="Montserrat Medium"/>
              </a:rPr>
              <a:t>staff</a:t>
            </a:r>
            <a:r>
              <a:rPr dirty="0" sz="1800" spc="-8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move</a:t>
            </a:r>
            <a:r>
              <a:rPr dirty="0" sz="1800" spc="-8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to</a:t>
            </a:r>
            <a:r>
              <a:rPr dirty="0" sz="1800" spc="-8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60" b="0">
                <a:solidFill>
                  <a:srgbClr val="585858"/>
                </a:solidFill>
                <a:latin typeface="Montserrat Medium"/>
                <a:cs typeface="Montserrat Medium"/>
              </a:rPr>
              <a:t>a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location</a:t>
            </a:r>
            <a:r>
              <a:rPr dirty="0" sz="1800" spc="-7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out</a:t>
            </a:r>
            <a:r>
              <a:rPr dirty="0" sz="1800" spc="-7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of</a:t>
            </a:r>
            <a:r>
              <a:rPr dirty="0" sz="1800" spc="-7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sight</a:t>
            </a:r>
            <a:r>
              <a:rPr dirty="0" sz="1800" spc="-7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of</a:t>
            </a:r>
            <a:r>
              <a:rPr dirty="0" sz="1800" spc="-7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0" b="0">
                <a:solidFill>
                  <a:srgbClr val="585858"/>
                </a:solidFill>
                <a:latin typeface="Montserrat Medium"/>
                <a:cs typeface="Montserrat Medium"/>
              </a:rPr>
              <a:t>interior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doors</a:t>
            </a:r>
            <a:r>
              <a:rPr dirty="0" sz="1800" spc="-7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and</a:t>
            </a:r>
            <a:r>
              <a:rPr dirty="0" sz="1800" spc="-7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windows.</a:t>
            </a:r>
            <a:endParaRPr sz="1800">
              <a:latin typeface="Montserrat Medium"/>
              <a:cs typeface="Montserrat Medium"/>
            </a:endParaRPr>
          </a:p>
          <a:p>
            <a:pPr marL="542290" indent="-366395">
              <a:lnSpc>
                <a:spcPct val="100000"/>
              </a:lnSpc>
              <a:buFont typeface="Arial"/>
              <a:buChar char="●"/>
              <a:tabLst>
                <a:tab pos="542290" algn="l"/>
              </a:tabLst>
            </a:pP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Remain</a:t>
            </a:r>
            <a:r>
              <a:rPr dirty="0" sz="1800" spc="-9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silent.</a:t>
            </a:r>
            <a:endParaRPr sz="1800">
              <a:latin typeface="Montserrat Medium"/>
              <a:cs typeface="Montserrat Medium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4295" y="1922642"/>
            <a:ext cx="2346315" cy="234633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5643" y="4396504"/>
            <a:ext cx="1843642" cy="427600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50"/>
              <a:t>1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pc="-10"/>
              <a:t>EVACUATE</a:t>
            </a:r>
          </a:p>
          <a:p>
            <a:pPr marL="56515">
              <a:lnSpc>
                <a:spcPct val="100000"/>
              </a:lnSpc>
              <a:spcBef>
                <a:spcPts val="254"/>
              </a:spcBef>
            </a:pPr>
            <a:r>
              <a:rPr dirty="0" sz="3200" spc="-145">
                <a:solidFill>
                  <a:srgbClr val="585858"/>
                </a:solidFill>
              </a:rPr>
              <a:t>To</a:t>
            </a:r>
            <a:r>
              <a:rPr dirty="0" sz="3200" spc="-35">
                <a:solidFill>
                  <a:srgbClr val="585858"/>
                </a:solidFill>
              </a:rPr>
              <a:t> </a:t>
            </a:r>
            <a:r>
              <a:rPr dirty="0" sz="3200">
                <a:solidFill>
                  <a:srgbClr val="585858"/>
                </a:solidFill>
              </a:rPr>
              <a:t>a</a:t>
            </a:r>
            <a:r>
              <a:rPr dirty="0" sz="3200" spc="-35">
                <a:solidFill>
                  <a:srgbClr val="585858"/>
                </a:solidFill>
              </a:rPr>
              <a:t> </a:t>
            </a:r>
            <a:r>
              <a:rPr dirty="0" sz="3200">
                <a:solidFill>
                  <a:srgbClr val="585858"/>
                </a:solidFill>
              </a:rPr>
              <a:t>Named</a:t>
            </a:r>
            <a:r>
              <a:rPr dirty="0" sz="3200" spc="-30">
                <a:solidFill>
                  <a:srgbClr val="585858"/>
                </a:solidFill>
              </a:rPr>
              <a:t> </a:t>
            </a:r>
            <a:r>
              <a:rPr dirty="0" sz="3200" spc="-10">
                <a:solidFill>
                  <a:srgbClr val="585858"/>
                </a:solidFill>
              </a:rPr>
              <a:t>Location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4214257" y="221849"/>
            <a:ext cx="4651375" cy="1167130"/>
          </a:xfrm>
          <a:prstGeom prst="rect">
            <a:avLst/>
          </a:prstGeom>
          <a:ln w="9524">
            <a:solidFill>
              <a:srgbClr val="6AA84F"/>
            </a:solidFill>
          </a:ln>
        </p:spPr>
        <p:txBody>
          <a:bodyPr wrap="square" lIns="0" tIns="76200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00"/>
              </a:spcBef>
            </a:pPr>
            <a:r>
              <a:rPr dirty="0" sz="1800" spc="-10" b="1">
                <a:solidFill>
                  <a:srgbClr val="585858"/>
                </a:solidFill>
                <a:latin typeface="Montserrat"/>
                <a:cs typeface="Montserrat"/>
              </a:rPr>
              <a:t>When?</a:t>
            </a:r>
            <a:endParaRPr sz="1800">
              <a:latin typeface="Montserrat"/>
              <a:cs typeface="Montserrat"/>
            </a:endParaRPr>
          </a:p>
          <a:p>
            <a:pPr marL="85725" marR="818515">
              <a:lnSpc>
                <a:spcPct val="100000"/>
              </a:lnSpc>
            </a:pP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The</a:t>
            </a:r>
            <a:r>
              <a:rPr dirty="0" sz="1800" spc="-8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school</a:t>
            </a:r>
            <a:r>
              <a:rPr dirty="0" sz="1800" spc="-8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building</a:t>
            </a:r>
            <a:r>
              <a:rPr dirty="0" sz="1800" spc="-8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is</a:t>
            </a:r>
            <a:r>
              <a:rPr dirty="0" sz="1800" spc="-8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not</a:t>
            </a:r>
            <a:r>
              <a:rPr dirty="0" sz="1800" spc="-8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safe</a:t>
            </a:r>
            <a:r>
              <a:rPr dirty="0" sz="1800" spc="-8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5" b="0">
                <a:solidFill>
                  <a:srgbClr val="585858"/>
                </a:solidFill>
                <a:latin typeface="Montserrat Medium"/>
                <a:cs typeface="Montserrat Medium"/>
              </a:rPr>
              <a:t>to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remain.</a:t>
            </a:r>
            <a:endParaRPr sz="1800">
              <a:latin typeface="Montserrat Medium"/>
              <a:cs typeface="Montserrat Medium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247882" y="1643298"/>
            <a:ext cx="4674870" cy="2856230"/>
          </a:xfrm>
          <a:prstGeom prst="rect">
            <a:avLst/>
          </a:prstGeom>
          <a:ln w="9524">
            <a:solidFill>
              <a:srgbClr val="6AA84F"/>
            </a:solidFill>
          </a:ln>
        </p:spPr>
        <p:txBody>
          <a:bodyPr wrap="square" lIns="0" tIns="76200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00"/>
              </a:spcBef>
            </a:pPr>
            <a:r>
              <a:rPr dirty="0" sz="1800" spc="-10" b="1">
                <a:solidFill>
                  <a:srgbClr val="585858"/>
                </a:solidFill>
                <a:latin typeface="Montserrat"/>
                <a:cs typeface="Montserrat"/>
              </a:rPr>
              <a:t>Actions:</a:t>
            </a:r>
            <a:endParaRPr sz="1800">
              <a:latin typeface="Montserrat"/>
              <a:cs typeface="Montserrat"/>
            </a:endParaRPr>
          </a:p>
          <a:p>
            <a:pPr marL="85725" marR="121920">
              <a:lnSpc>
                <a:spcPct val="100000"/>
              </a:lnSpc>
            </a:pP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Students</a:t>
            </a:r>
            <a:r>
              <a:rPr dirty="0" sz="1800" spc="-7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move</a:t>
            </a:r>
            <a:r>
              <a:rPr dirty="0" sz="1800" spc="-7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in</a:t>
            </a:r>
            <a:r>
              <a:rPr dirty="0" sz="1800" spc="-7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an</a:t>
            </a:r>
            <a:r>
              <a:rPr dirty="0" sz="1800" spc="-7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0" b="0">
                <a:solidFill>
                  <a:srgbClr val="585858"/>
                </a:solidFill>
                <a:latin typeface="Montserrat Medium"/>
                <a:cs typeface="Montserrat Medium"/>
              </a:rPr>
              <a:t>orderly</a:t>
            </a:r>
            <a:r>
              <a:rPr dirty="0" sz="1800" spc="-7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fashion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out</a:t>
            </a:r>
            <a:r>
              <a:rPr dirty="0" sz="1800" spc="-7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of</a:t>
            </a:r>
            <a:r>
              <a:rPr dirty="0" sz="1800" spc="-7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the</a:t>
            </a:r>
            <a:r>
              <a:rPr dirty="0" sz="1800" spc="-7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building</a:t>
            </a:r>
            <a:r>
              <a:rPr dirty="0" sz="1800" spc="-7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30" b="0">
                <a:solidFill>
                  <a:srgbClr val="585858"/>
                </a:solidFill>
                <a:latin typeface="Montserrat Medium"/>
                <a:cs typeface="Montserrat Medium"/>
              </a:rPr>
              <a:t>toward</a:t>
            </a:r>
            <a:r>
              <a:rPr dirty="0" sz="1800" spc="-7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the</a:t>
            </a:r>
            <a:r>
              <a:rPr dirty="0" sz="1800" spc="-7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0" b="0">
                <a:solidFill>
                  <a:srgbClr val="585858"/>
                </a:solidFill>
                <a:latin typeface="Montserrat Medium"/>
                <a:cs typeface="Montserrat Medium"/>
              </a:rPr>
              <a:t>directed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location,</a:t>
            </a:r>
            <a:r>
              <a:rPr dirty="0" sz="1800" spc="-7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0" b="0">
                <a:solidFill>
                  <a:srgbClr val="585858"/>
                </a:solidFill>
                <a:latin typeface="Montserrat Medium"/>
                <a:cs typeface="Montserrat Medium"/>
              </a:rPr>
              <a:t>generally</a:t>
            </a:r>
            <a:r>
              <a:rPr dirty="0" sz="1800" spc="-7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0" b="0">
                <a:solidFill>
                  <a:srgbClr val="585858"/>
                </a:solidFill>
                <a:latin typeface="Montserrat Medium"/>
                <a:cs typeface="Montserrat Medium"/>
              </a:rPr>
              <a:t>following</a:t>
            </a:r>
            <a:r>
              <a:rPr dirty="0" sz="1800" spc="-7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teacher directions.</a:t>
            </a:r>
            <a:endParaRPr sz="1800">
              <a:latin typeface="Montserrat Medium"/>
              <a:cs typeface="Montserrat Medium"/>
            </a:endParaRPr>
          </a:p>
          <a:p>
            <a:pPr marL="85725" marR="247650">
              <a:lnSpc>
                <a:spcPct val="100000"/>
              </a:lnSpc>
              <a:spcBef>
                <a:spcPts val="2160"/>
              </a:spcBef>
            </a:pPr>
            <a:r>
              <a:rPr dirty="0" sz="1800" b="1">
                <a:solidFill>
                  <a:srgbClr val="585858"/>
                </a:solidFill>
                <a:latin typeface="Montserrat"/>
                <a:cs typeface="Montserrat"/>
              </a:rPr>
              <a:t>SELF</a:t>
            </a:r>
            <a:r>
              <a:rPr dirty="0" sz="1800" spc="-55" b="1">
                <a:solidFill>
                  <a:srgbClr val="585858"/>
                </a:solidFill>
                <a:latin typeface="Montserrat"/>
                <a:cs typeface="Montserrat"/>
              </a:rPr>
              <a:t> </a:t>
            </a:r>
            <a:r>
              <a:rPr dirty="0" sz="1800" spc="-30" b="1">
                <a:solidFill>
                  <a:srgbClr val="585858"/>
                </a:solidFill>
                <a:latin typeface="Montserrat"/>
                <a:cs typeface="Montserrat"/>
              </a:rPr>
              <a:t>EVACUATE</a:t>
            </a:r>
            <a:r>
              <a:rPr dirty="0" sz="1800" spc="-90" b="1">
                <a:solidFill>
                  <a:srgbClr val="585858"/>
                </a:solidFill>
                <a:latin typeface="Montserrat"/>
                <a:cs typeface="Montserrat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-</a:t>
            </a:r>
            <a:r>
              <a:rPr dirty="0" sz="1800" spc="-6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Students</a:t>
            </a:r>
            <a:r>
              <a:rPr dirty="0" sz="1800" spc="-6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move</a:t>
            </a:r>
            <a:r>
              <a:rPr dirty="0" sz="1800" spc="-6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5" b="0">
                <a:solidFill>
                  <a:srgbClr val="585858"/>
                </a:solidFill>
                <a:latin typeface="Montserrat Medium"/>
                <a:cs typeface="Montserrat Medium"/>
              </a:rPr>
              <a:t>out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of</a:t>
            </a:r>
            <a:r>
              <a:rPr dirty="0" sz="1800" spc="-7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the</a:t>
            </a:r>
            <a:r>
              <a:rPr dirty="0" sz="1800" spc="-6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building</a:t>
            </a:r>
            <a:r>
              <a:rPr dirty="0" sz="1800" spc="-7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0" b="0">
                <a:solidFill>
                  <a:srgbClr val="585858"/>
                </a:solidFill>
                <a:latin typeface="Montserrat Medium"/>
                <a:cs typeface="Montserrat Medium"/>
              </a:rPr>
              <a:t>without</a:t>
            </a:r>
            <a:r>
              <a:rPr dirty="0" sz="1800" spc="-6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an</a:t>
            </a:r>
            <a:r>
              <a:rPr dirty="0" sz="1800" spc="-6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adult directing</a:t>
            </a:r>
            <a:r>
              <a:rPr dirty="0" sz="1800" spc="-114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0" b="0">
                <a:solidFill>
                  <a:srgbClr val="585858"/>
                </a:solidFill>
                <a:latin typeface="Montserrat Medium"/>
                <a:cs typeface="Montserrat Medium"/>
              </a:rPr>
              <a:t>them.</a:t>
            </a:r>
            <a:endParaRPr sz="1800">
              <a:latin typeface="Montserrat Medium"/>
              <a:cs typeface="Montserrat Medium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34999" y="1307922"/>
            <a:ext cx="3308985" cy="3472815"/>
            <a:chOff x="234999" y="1307922"/>
            <a:chExt cx="3308985" cy="347281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999" y="1307922"/>
              <a:ext cx="3227168" cy="322716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997" y="1688918"/>
              <a:ext cx="2465165" cy="246516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0293" y="4352755"/>
              <a:ext cx="1843642" cy="427600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50"/>
              <a:t>1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058" y="39649"/>
            <a:ext cx="3359785" cy="14166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5750"/>
              </a:lnSpc>
              <a:spcBef>
                <a:spcPts val="110"/>
              </a:spcBef>
            </a:pPr>
            <a:r>
              <a:rPr dirty="0" spc="-10"/>
              <a:t>SHELTER</a:t>
            </a:r>
          </a:p>
          <a:p>
            <a:pPr marL="56515" marR="5080">
              <a:lnSpc>
                <a:spcPct val="78900"/>
              </a:lnSpc>
              <a:spcBef>
                <a:spcPts val="545"/>
              </a:spcBef>
            </a:pPr>
            <a:r>
              <a:rPr dirty="0" sz="2450">
                <a:solidFill>
                  <a:srgbClr val="585858"/>
                </a:solidFill>
              </a:rPr>
              <a:t>For</a:t>
            </a:r>
            <a:r>
              <a:rPr dirty="0" sz="2450" spc="45">
                <a:solidFill>
                  <a:srgbClr val="585858"/>
                </a:solidFill>
              </a:rPr>
              <a:t> </a:t>
            </a:r>
            <a:r>
              <a:rPr dirty="0" sz="2450">
                <a:solidFill>
                  <a:srgbClr val="585858"/>
                </a:solidFill>
              </a:rPr>
              <a:t>hazard</a:t>
            </a:r>
            <a:r>
              <a:rPr dirty="0" sz="2450" spc="50">
                <a:solidFill>
                  <a:srgbClr val="585858"/>
                </a:solidFill>
              </a:rPr>
              <a:t> </a:t>
            </a:r>
            <a:r>
              <a:rPr dirty="0" sz="2450">
                <a:solidFill>
                  <a:srgbClr val="585858"/>
                </a:solidFill>
              </a:rPr>
              <a:t>using</a:t>
            </a:r>
            <a:r>
              <a:rPr dirty="0" sz="2450" spc="45">
                <a:solidFill>
                  <a:srgbClr val="585858"/>
                </a:solidFill>
              </a:rPr>
              <a:t> </a:t>
            </a:r>
            <a:r>
              <a:rPr dirty="0" sz="2450" spc="-10">
                <a:solidFill>
                  <a:srgbClr val="585858"/>
                </a:solidFill>
              </a:rPr>
              <a:t>safety strategy</a:t>
            </a:r>
            <a:endParaRPr sz="2450"/>
          </a:p>
        </p:txBody>
      </p:sp>
      <p:sp>
        <p:nvSpPr>
          <p:cNvPr id="3" name="object 3" descr=""/>
          <p:cNvSpPr txBox="1"/>
          <p:nvPr/>
        </p:nvSpPr>
        <p:spPr>
          <a:xfrm>
            <a:off x="4214257" y="221849"/>
            <a:ext cx="4651375" cy="1084580"/>
          </a:xfrm>
          <a:prstGeom prst="rect">
            <a:avLst/>
          </a:prstGeom>
          <a:ln w="9524">
            <a:solidFill>
              <a:srgbClr val="F6B16B"/>
            </a:solidFill>
          </a:ln>
        </p:spPr>
        <p:txBody>
          <a:bodyPr wrap="square" lIns="0" tIns="76200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00"/>
              </a:spcBef>
            </a:pPr>
            <a:r>
              <a:rPr dirty="0" sz="1800" spc="-10" b="1">
                <a:solidFill>
                  <a:srgbClr val="585858"/>
                </a:solidFill>
                <a:latin typeface="Montserrat"/>
                <a:cs typeface="Montserrat"/>
              </a:rPr>
              <a:t>When?</a:t>
            </a:r>
            <a:endParaRPr sz="1800">
              <a:latin typeface="Montserrat"/>
              <a:cs typeface="Montserrat"/>
            </a:endParaRPr>
          </a:p>
          <a:p>
            <a:pPr marL="85725">
              <a:lnSpc>
                <a:spcPct val="100000"/>
              </a:lnSpc>
            </a:pP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A</a:t>
            </a:r>
            <a:r>
              <a:rPr dirty="0" sz="1800" spc="-7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danger</a:t>
            </a:r>
            <a:r>
              <a:rPr dirty="0" sz="1800" spc="-6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or</a:t>
            </a:r>
            <a:r>
              <a:rPr dirty="0" sz="1800" spc="-6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risk</a:t>
            </a:r>
            <a:r>
              <a:rPr dirty="0" sz="1800" spc="-6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0" b="0">
                <a:solidFill>
                  <a:srgbClr val="585858"/>
                </a:solidFill>
                <a:latin typeface="Montserrat Medium"/>
                <a:cs typeface="Montserrat Medium"/>
              </a:rPr>
              <a:t>exists</a:t>
            </a:r>
            <a:r>
              <a:rPr dirty="0" sz="1800" spc="-7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outside.</a:t>
            </a:r>
            <a:endParaRPr sz="1800">
              <a:latin typeface="Montserrat Medium"/>
              <a:cs typeface="Montserrat Medium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247882" y="1626848"/>
            <a:ext cx="4674870" cy="2872740"/>
          </a:xfrm>
          <a:prstGeom prst="rect">
            <a:avLst/>
          </a:prstGeom>
          <a:ln w="9524">
            <a:solidFill>
              <a:srgbClr val="E69138"/>
            </a:solidFill>
          </a:ln>
        </p:spPr>
        <p:txBody>
          <a:bodyPr wrap="square" lIns="0" tIns="76200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00"/>
              </a:spcBef>
            </a:pPr>
            <a:r>
              <a:rPr dirty="0" sz="1800" spc="-10" b="1">
                <a:solidFill>
                  <a:srgbClr val="585858"/>
                </a:solidFill>
                <a:latin typeface="Montserrat"/>
                <a:cs typeface="Montserrat"/>
              </a:rPr>
              <a:t>Actions:</a:t>
            </a:r>
            <a:endParaRPr sz="1800">
              <a:latin typeface="Montserrat"/>
              <a:cs typeface="Montserrat"/>
            </a:endParaRPr>
          </a:p>
          <a:p>
            <a:pPr marL="85725" marR="730885">
              <a:lnSpc>
                <a:spcPct val="100000"/>
              </a:lnSpc>
              <a:spcBef>
                <a:spcPts val="2160"/>
              </a:spcBef>
            </a:pPr>
            <a:r>
              <a:rPr dirty="0" sz="1800" i="1">
                <a:solidFill>
                  <a:srgbClr val="585858"/>
                </a:solidFill>
                <a:latin typeface="Century Gothic"/>
                <a:cs typeface="Century Gothic"/>
              </a:rPr>
              <a:t>Tornado:</a:t>
            </a:r>
            <a:r>
              <a:rPr dirty="0" sz="1800" spc="-25" i="1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dirty="0" sz="1800" spc="-20" b="0">
                <a:solidFill>
                  <a:srgbClr val="585858"/>
                </a:solidFill>
                <a:latin typeface="Montserrat Medium"/>
                <a:cs typeface="Montserrat Medium"/>
              </a:rPr>
              <a:t>Move</a:t>
            </a:r>
            <a:r>
              <a:rPr dirty="0" sz="1800" spc="-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to</a:t>
            </a:r>
            <a:r>
              <a:rPr dirty="0" sz="1800" spc="-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0" b="0">
                <a:solidFill>
                  <a:srgbClr val="585858"/>
                </a:solidFill>
                <a:latin typeface="Montserrat Medium"/>
                <a:cs typeface="Montserrat Medium"/>
              </a:rPr>
              <a:t>designated</a:t>
            </a:r>
            <a:r>
              <a:rPr dirty="0" sz="1800" spc="-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0" b="0">
                <a:solidFill>
                  <a:srgbClr val="585858"/>
                </a:solidFill>
                <a:latin typeface="Montserrat Medium"/>
                <a:cs typeface="Montserrat Medium"/>
              </a:rPr>
              <a:t>safe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zone.</a:t>
            </a:r>
            <a:endParaRPr sz="1800">
              <a:latin typeface="Montserrat Medium"/>
              <a:cs typeface="Montserrat Medium"/>
            </a:endParaRPr>
          </a:p>
          <a:p>
            <a:pPr marL="85725">
              <a:lnSpc>
                <a:spcPct val="100000"/>
              </a:lnSpc>
              <a:spcBef>
                <a:spcPts val="2160"/>
              </a:spcBef>
            </a:pPr>
            <a:r>
              <a:rPr dirty="0" sz="1800" spc="60" i="1">
                <a:solidFill>
                  <a:srgbClr val="585858"/>
                </a:solidFill>
                <a:latin typeface="Century Gothic"/>
                <a:cs typeface="Century Gothic"/>
              </a:rPr>
              <a:t>Earthquake:</a:t>
            </a:r>
            <a:r>
              <a:rPr dirty="0" sz="1800" spc="-75" i="1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Drop,</a:t>
            </a:r>
            <a:r>
              <a:rPr dirty="0" sz="1800" spc="-6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35" b="0">
                <a:solidFill>
                  <a:srgbClr val="585858"/>
                </a:solidFill>
                <a:latin typeface="Montserrat Medium"/>
                <a:cs typeface="Montserrat Medium"/>
              </a:rPr>
              <a:t>Cover,</a:t>
            </a:r>
            <a:r>
              <a:rPr dirty="0" sz="1800" spc="-6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0" b="0">
                <a:solidFill>
                  <a:srgbClr val="585858"/>
                </a:solidFill>
                <a:latin typeface="Montserrat Medium"/>
                <a:cs typeface="Montserrat Medium"/>
              </a:rPr>
              <a:t>Hold</a:t>
            </a:r>
            <a:endParaRPr sz="1800">
              <a:latin typeface="Montserrat Medium"/>
              <a:cs typeface="Montserrat Medium"/>
            </a:endParaRPr>
          </a:p>
          <a:p>
            <a:pPr marL="85725">
              <a:lnSpc>
                <a:spcPct val="100000"/>
              </a:lnSpc>
              <a:spcBef>
                <a:spcPts val="2160"/>
              </a:spcBef>
            </a:pPr>
            <a:r>
              <a:rPr dirty="0" sz="1800" spc="80" i="1">
                <a:solidFill>
                  <a:srgbClr val="585858"/>
                </a:solidFill>
                <a:latin typeface="Century Gothic"/>
                <a:cs typeface="Century Gothic"/>
              </a:rPr>
              <a:t>Hazmat:</a:t>
            </a:r>
            <a:r>
              <a:rPr dirty="0" sz="1800" spc="-70" i="1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Close</a:t>
            </a:r>
            <a:r>
              <a:rPr dirty="0" sz="1800" spc="-5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25" b="0">
                <a:solidFill>
                  <a:srgbClr val="585858"/>
                </a:solidFill>
                <a:latin typeface="Montserrat Medium"/>
                <a:cs typeface="Montserrat Medium"/>
              </a:rPr>
              <a:t>windows</a:t>
            </a:r>
            <a:r>
              <a:rPr dirty="0" sz="1800" spc="-50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b="0">
                <a:solidFill>
                  <a:srgbClr val="585858"/>
                </a:solidFill>
                <a:latin typeface="Montserrat Medium"/>
                <a:cs typeface="Montserrat Medium"/>
              </a:rPr>
              <a:t>and</a:t>
            </a:r>
            <a:r>
              <a:rPr dirty="0" sz="1800" spc="-55" b="0">
                <a:solidFill>
                  <a:srgbClr val="585858"/>
                </a:solidFill>
                <a:latin typeface="Montserrat Medium"/>
                <a:cs typeface="Montserrat Medium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Montserrat Medium"/>
                <a:cs typeface="Montserrat Medium"/>
              </a:rPr>
              <a:t>doors</a:t>
            </a:r>
            <a:endParaRPr sz="1800">
              <a:latin typeface="Montserrat Medium"/>
              <a:cs typeface="Montserrat Medium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946" y="1709018"/>
            <a:ext cx="2379339" cy="237933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0293" y="4352755"/>
            <a:ext cx="1843642" cy="427600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50"/>
              <a:t>1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212121"/>
                </a:solidFill>
                <a:latin typeface="Montserrat"/>
                <a:cs typeface="Montserrat"/>
              </a:rPr>
              <a:t>ENVIRONMENT</a:t>
            </a:r>
            <a:r>
              <a:rPr dirty="0" sz="2800" spc="-80" b="1">
                <a:solidFill>
                  <a:srgbClr val="212121"/>
                </a:solidFill>
                <a:latin typeface="Montserrat"/>
                <a:cs typeface="Montserrat"/>
              </a:rPr>
              <a:t> </a:t>
            </a:r>
            <a:r>
              <a:rPr dirty="0" sz="2800" spc="-20" b="1">
                <a:solidFill>
                  <a:srgbClr val="212121"/>
                </a:solidFill>
                <a:latin typeface="Montserrat"/>
                <a:cs typeface="Montserrat"/>
              </a:rPr>
              <a:t>DICTATES</a:t>
            </a:r>
            <a:r>
              <a:rPr dirty="0" sz="2800" spc="-75" b="1">
                <a:solidFill>
                  <a:srgbClr val="212121"/>
                </a:solidFill>
                <a:latin typeface="Montserrat"/>
                <a:cs typeface="Montserrat"/>
              </a:rPr>
              <a:t> </a:t>
            </a:r>
            <a:r>
              <a:rPr dirty="0" sz="2800" b="1">
                <a:solidFill>
                  <a:srgbClr val="212121"/>
                </a:solidFill>
                <a:latin typeface="Montserrat"/>
                <a:cs typeface="Montserrat"/>
              </a:rPr>
              <a:t>THE</a:t>
            </a:r>
            <a:r>
              <a:rPr dirty="0" sz="2800" spc="-75" b="1">
                <a:solidFill>
                  <a:srgbClr val="212121"/>
                </a:solidFill>
                <a:latin typeface="Montserrat"/>
                <a:cs typeface="Montserrat"/>
              </a:rPr>
              <a:t> </a:t>
            </a:r>
            <a:r>
              <a:rPr dirty="0" sz="2800" spc="-10" b="1">
                <a:solidFill>
                  <a:srgbClr val="212121"/>
                </a:solidFill>
                <a:latin typeface="Montserrat"/>
                <a:cs typeface="Montserrat"/>
              </a:rPr>
              <a:t>TACTICS</a:t>
            </a:r>
            <a:endParaRPr sz="2800">
              <a:latin typeface="Montserrat"/>
              <a:cs typeface="Montserra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4899" y="1277082"/>
            <a:ext cx="804672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300" b="0">
                <a:solidFill>
                  <a:srgbClr val="212121"/>
                </a:solidFill>
                <a:latin typeface="Montserrat Medium"/>
                <a:cs typeface="Montserrat Medium"/>
              </a:rPr>
              <a:t>The</a:t>
            </a:r>
            <a:r>
              <a:rPr dirty="0" sz="2300" spc="-100" b="0">
                <a:solidFill>
                  <a:srgbClr val="212121"/>
                </a:solidFill>
                <a:latin typeface="Montserrat Medium"/>
                <a:cs typeface="Montserrat Medium"/>
              </a:rPr>
              <a:t> </a:t>
            </a:r>
            <a:r>
              <a:rPr dirty="0" sz="2300" spc="-20" b="0">
                <a:solidFill>
                  <a:srgbClr val="212121"/>
                </a:solidFill>
                <a:latin typeface="Montserrat Medium"/>
                <a:cs typeface="Montserrat Medium"/>
              </a:rPr>
              <a:t>ﬁve</a:t>
            </a:r>
            <a:r>
              <a:rPr dirty="0" sz="2300" spc="-95" b="0">
                <a:solidFill>
                  <a:srgbClr val="212121"/>
                </a:solidFill>
                <a:latin typeface="Montserrat Medium"/>
                <a:cs typeface="Montserrat Medium"/>
              </a:rPr>
              <a:t> </a:t>
            </a:r>
            <a:r>
              <a:rPr dirty="0" sz="2300" spc="-10" b="0">
                <a:solidFill>
                  <a:srgbClr val="212121"/>
                </a:solidFill>
                <a:latin typeface="Montserrat Medium"/>
                <a:cs typeface="Montserrat Medium"/>
              </a:rPr>
              <a:t>actions</a:t>
            </a:r>
            <a:r>
              <a:rPr dirty="0" sz="2300" spc="-95" b="0">
                <a:solidFill>
                  <a:srgbClr val="212121"/>
                </a:solidFill>
                <a:latin typeface="Montserrat Medium"/>
                <a:cs typeface="Montserrat Medium"/>
              </a:rPr>
              <a:t> </a:t>
            </a:r>
            <a:r>
              <a:rPr dirty="0" sz="2300" b="0">
                <a:solidFill>
                  <a:srgbClr val="212121"/>
                </a:solidFill>
                <a:latin typeface="Montserrat Medium"/>
                <a:cs typeface="Montserrat Medium"/>
              </a:rPr>
              <a:t>of</a:t>
            </a:r>
            <a:r>
              <a:rPr dirty="0" sz="2300" spc="-100" b="0">
                <a:solidFill>
                  <a:srgbClr val="212121"/>
                </a:solidFill>
                <a:latin typeface="Montserrat Medium"/>
                <a:cs typeface="Montserrat Medium"/>
              </a:rPr>
              <a:t> </a:t>
            </a:r>
            <a:r>
              <a:rPr dirty="0" sz="2300" b="0">
                <a:solidFill>
                  <a:srgbClr val="212121"/>
                </a:solidFill>
                <a:latin typeface="Montserrat Medium"/>
                <a:cs typeface="Montserrat Medium"/>
              </a:rPr>
              <a:t>the</a:t>
            </a:r>
            <a:r>
              <a:rPr dirty="0" sz="2300" spc="-95" b="0">
                <a:solidFill>
                  <a:srgbClr val="212121"/>
                </a:solidFill>
                <a:latin typeface="Montserrat Medium"/>
                <a:cs typeface="Montserrat Medium"/>
              </a:rPr>
              <a:t> </a:t>
            </a:r>
            <a:r>
              <a:rPr dirty="0" sz="2300" spc="-20" b="0">
                <a:solidFill>
                  <a:srgbClr val="212121"/>
                </a:solidFill>
                <a:latin typeface="Montserrat Medium"/>
                <a:cs typeface="Montserrat Medium"/>
              </a:rPr>
              <a:t>Standard</a:t>
            </a:r>
            <a:r>
              <a:rPr dirty="0" sz="2300" spc="-95" b="0">
                <a:solidFill>
                  <a:srgbClr val="212121"/>
                </a:solidFill>
                <a:latin typeface="Montserrat Medium"/>
                <a:cs typeface="Montserrat Medium"/>
              </a:rPr>
              <a:t> </a:t>
            </a:r>
            <a:r>
              <a:rPr dirty="0" sz="2300" spc="-20" b="0">
                <a:solidFill>
                  <a:srgbClr val="212121"/>
                </a:solidFill>
                <a:latin typeface="Montserrat Medium"/>
                <a:cs typeface="Montserrat Medium"/>
              </a:rPr>
              <a:t>Response</a:t>
            </a:r>
            <a:r>
              <a:rPr dirty="0" sz="2300" spc="-95" b="0">
                <a:solidFill>
                  <a:srgbClr val="212121"/>
                </a:solidFill>
                <a:latin typeface="Montserrat Medium"/>
                <a:cs typeface="Montserrat Medium"/>
              </a:rPr>
              <a:t> </a:t>
            </a:r>
            <a:r>
              <a:rPr dirty="0" sz="2300" spc="-35" b="0">
                <a:solidFill>
                  <a:srgbClr val="212121"/>
                </a:solidFill>
                <a:latin typeface="Montserrat Medium"/>
                <a:cs typeface="Montserrat Medium"/>
              </a:rPr>
              <a:t>Protocol</a:t>
            </a:r>
            <a:r>
              <a:rPr dirty="0" sz="2300" spc="-100" b="0">
                <a:solidFill>
                  <a:srgbClr val="212121"/>
                </a:solidFill>
                <a:latin typeface="Montserrat Medium"/>
                <a:cs typeface="Montserrat Medium"/>
              </a:rPr>
              <a:t> </a:t>
            </a:r>
            <a:r>
              <a:rPr dirty="0" sz="2300" spc="-25" b="0">
                <a:solidFill>
                  <a:srgbClr val="212121"/>
                </a:solidFill>
                <a:latin typeface="Montserrat Medium"/>
                <a:cs typeface="Montserrat Medium"/>
              </a:rPr>
              <a:t>can </a:t>
            </a:r>
            <a:r>
              <a:rPr dirty="0" sz="2300" spc="-20" b="0">
                <a:solidFill>
                  <a:srgbClr val="212121"/>
                </a:solidFill>
                <a:latin typeface="Montserrat Medium"/>
                <a:cs typeface="Montserrat Medium"/>
              </a:rPr>
              <a:t>work</a:t>
            </a:r>
            <a:r>
              <a:rPr dirty="0" sz="2300" spc="-90" b="0">
                <a:solidFill>
                  <a:srgbClr val="212121"/>
                </a:solidFill>
                <a:latin typeface="Montserrat Medium"/>
                <a:cs typeface="Montserrat Medium"/>
              </a:rPr>
              <a:t> </a:t>
            </a:r>
            <a:r>
              <a:rPr dirty="0" sz="2300" spc="-20" b="0">
                <a:solidFill>
                  <a:srgbClr val="212121"/>
                </a:solidFill>
                <a:latin typeface="Montserrat Medium"/>
                <a:cs typeface="Montserrat Medium"/>
              </a:rPr>
              <a:t>together</a:t>
            </a:r>
            <a:r>
              <a:rPr dirty="0" sz="2300" spc="-90" b="0">
                <a:solidFill>
                  <a:srgbClr val="212121"/>
                </a:solidFill>
                <a:latin typeface="Montserrat Medium"/>
                <a:cs typeface="Montserrat Medium"/>
              </a:rPr>
              <a:t> </a:t>
            </a:r>
            <a:r>
              <a:rPr dirty="0" sz="2300" b="0">
                <a:solidFill>
                  <a:srgbClr val="212121"/>
                </a:solidFill>
                <a:latin typeface="Montserrat Medium"/>
                <a:cs typeface="Montserrat Medium"/>
              </a:rPr>
              <a:t>as</a:t>
            </a:r>
            <a:r>
              <a:rPr dirty="0" sz="2300" spc="-85" b="0">
                <a:solidFill>
                  <a:srgbClr val="212121"/>
                </a:solidFill>
                <a:latin typeface="Montserrat Medium"/>
                <a:cs typeface="Montserrat Medium"/>
              </a:rPr>
              <a:t> </a:t>
            </a:r>
            <a:r>
              <a:rPr dirty="0" sz="2300" spc="-20" b="0">
                <a:solidFill>
                  <a:srgbClr val="212121"/>
                </a:solidFill>
                <a:latin typeface="Montserrat Medium"/>
                <a:cs typeface="Montserrat Medium"/>
              </a:rPr>
              <a:t>situations</a:t>
            </a:r>
            <a:r>
              <a:rPr dirty="0" sz="2300" spc="-90" b="0">
                <a:solidFill>
                  <a:srgbClr val="212121"/>
                </a:solidFill>
                <a:latin typeface="Montserrat Medium"/>
                <a:cs typeface="Montserrat Medium"/>
              </a:rPr>
              <a:t> </a:t>
            </a:r>
            <a:r>
              <a:rPr dirty="0" sz="2300" spc="-35" b="0">
                <a:solidFill>
                  <a:srgbClr val="212121"/>
                </a:solidFill>
                <a:latin typeface="Montserrat Medium"/>
                <a:cs typeface="Montserrat Medium"/>
              </a:rPr>
              <a:t>evolve</a:t>
            </a:r>
            <a:r>
              <a:rPr dirty="0" sz="2300" spc="-90" b="0">
                <a:solidFill>
                  <a:srgbClr val="212121"/>
                </a:solidFill>
                <a:latin typeface="Montserrat Medium"/>
                <a:cs typeface="Montserrat Medium"/>
              </a:rPr>
              <a:t> </a:t>
            </a:r>
            <a:r>
              <a:rPr dirty="0" sz="2300" b="0">
                <a:solidFill>
                  <a:srgbClr val="212121"/>
                </a:solidFill>
                <a:latin typeface="Montserrat Medium"/>
                <a:cs typeface="Montserrat Medium"/>
              </a:rPr>
              <a:t>and</a:t>
            </a:r>
            <a:r>
              <a:rPr dirty="0" sz="2300" spc="-85" b="0">
                <a:solidFill>
                  <a:srgbClr val="212121"/>
                </a:solidFill>
                <a:latin typeface="Montserrat Medium"/>
                <a:cs typeface="Montserrat Medium"/>
              </a:rPr>
              <a:t> </a:t>
            </a:r>
            <a:r>
              <a:rPr dirty="0" sz="2300" spc="-20" b="0">
                <a:solidFill>
                  <a:srgbClr val="212121"/>
                </a:solidFill>
                <a:latin typeface="Montserrat Medium"/>
                <a:cs typeface="Montserrat Medium"/>
              </a:rPr>
              <a:t>information</a:t>
            </a:r>
            <a:r>
              <a:rPr dirty="0" sz="2300" spc="-90" b="0">
                <a:solidFill>
                  <a:srgbClr val="212121"/>
                </a:solidFill>
                <a:latin typeface="Montserrat Medium"/>
                <a:cs typeface="Montserrat Medium"/>
              </a:rPr>
              <a:t> </a:t>
            </a:r>
            <a:r>
              <a:rPr dirty="0" sz="2300" spc="-25" b="0">
                <a:solidFill>
                  <a:srgbClr val="212121"/>
                </a:solidFill>
                <a:latin typeface="Montserrat Medium"/>
                <a:cs typeface="Montserrat Medium"/>
              </a:rPr>
              <a:t>is </a:t>
            </a:r>
            <a:r>
              <a:rPr dirty="0" sz="2300" spc="-10" b="0">
                <a:solidFill>
                  <a:srgbClr val="212121"/>
                </a:solidFill>
                <a:latin typeface="Montserrat Medium"/>
                <a:cs typeface="Montserrat Medium"/>
              </a:rPr>
              <a:t>gathered.</a:t>
            </a:r>
            <a:endParaRPr sz="2300">
              <a:latin typeface="Montserrat Medium"/>
              <a:cs typeface="Montserrat Medium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0293" y="4352755"/>
            <a:ext cx="1843642" cy="427600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50"/>
              <a:t>1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04BECA71244E418EE6BE882D9E3DB7" ma:contentTypeVersion="1" ma:contentTypeDescription="Create a new document." ma:contentTypeScope="" ma:versionID="14d5f66d38d5738084b4b68eb5fc183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cc10a156eb2aa295318eab019ded2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826B96-BA1F-43A3-A290-EA9DA5A2E4A5}"/>
</file>

<file path=customXml/itemProps2.xml><?xml version="1.0" encoding="utf-8"?>
<ds:datastoreItem xmlns:ds="http://schemas.openxmlformats.org/officeDocument/2006/customXml" ds:itemID="{B2834EED-EA47-4D87-AC90-52DA3A6D527E}"/>
</file>

<file path=customXml/itemProps3.xml><?xml version="1.0" encoding="utf-8"?>
<ds:datastoreItem xmlns:ds="http://schemas.openxmlformats.org/officeDocument/2006/customXml" ds:itemID="{191E1400-476F-464B-BB0A-F1A349646EC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Love U Guys </dc:title>
  <dcterms:created xsi:type="dcterms:W3CDTF">2026-01-16T17:05:14Z</dcterms:created>
  <dcterms:modified xsi:type="dcterms:W3CDTF">2026-01-16T17:05:14Z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2026-01-16T00:00:00Z</vt:filetime>
  </property>
  <property fmtid="{D5CDD505-2E9C-101B-9397-08002B2CF9AE}" pid="3" name="Creator">
    <vt:lpwstr>Google</vt:lpwstr>
  </property>
  <property fmtid="{D5CDD505-2E9C-101B-9397-08002B2CF9AE}" pid="4" name="LastSaved">
    <vt:filetime>2026-01-16T00:00:00Z</vt:filetime>
  </property>
  <property fmtid="{D5CDD505-2E9C-101B-9397-08002B2CF9AE}" pid="5" name="ContentTypeId">
    <vt:lpwstr>0x0101005404BECA71244E418EE6BE882D9E3DB7</vt:lpwstr>
  </property>
</Properties>
</file>