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20.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authors.xml" ContentType="application/vnd.ms-powerpoint.auth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65" r:id="rId3"/>
    <p:sldId id="257" r:id="rId4"/>
    <p:sldId id="272" r:id="rId5"/>
    <p:sldId id="383" r:id="rId6"/>
    <p:sldId id="382" r:id="rId7"/>
    <p:sldId id="355" r:id="rId8"/>
    <p:sldId id="371" r:id="rId9"/>
    <p:sldId id="354" r:id="rId10"/>
    <p:sldId id="380" r:id="rId11"/>
    <p:sldId id="366" r:id="rId12"/>
    <p:sldId id="368" r:id="rId13"/>
    <p:sldId id="373" r:id="rId14"/>
    <p:sldId id="284" r:id="rId15"/>
    <p:sldId id="285" r:id="rId16"/>
    <p:sldId id="292" r:id="rId17"/>
    <p:sldId id="286" r:id="rId18"/>
    <p:sldId id="290" r:id="rId19"/>
    <p:sldId id="287" r:id="rId20"/>
    <p:sldId id="291" r:id="rId21"/>
    <p:sldId id="379" r:id="rId22"/>
    <p:sldId id="377" r:id="rId23"/>
    <p:sldId id="378" r:id="rId24"/>
    <p:sldId id="372" r:id="rId25"/>
    <p:sldId id="3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C56A3C-B7B4-00D3-A6C0-4060BA5AC84E}" name="Emma Williams" initials="EW" userId="e1b1bfc486a3fb8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0000"/>
    <a:srgbClr val="CE12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3" autoAdjust="0"/>
    <p:restoredTop sz="80114" autoAdjust="0"/>
  </p:normalViewPr>
  <p:slideViewPr>
    <p:cSldViewPr snapToGrid="0">
      <p:cViewPr varScale="1">
        <p:scale>
          <a:sx n="97" d="100"/>
          <a:sy n="97" d="100"/>
        </p:scale>
        <p:origin x="12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08426-43A7-7F48-A217-E73620B3C234}" type="doc">
      <dgm:prSet loTypeId="urn:microsoft.com/office/officeart/2005/8/layout/default" loCatId="" qsTypeId="urn:microsoft.com/office/officeart/2005/8/quickstyle/simple1" qsCatId="simple" csTypeId="urn:microsoft.com/office/officeart/2005/8/colors/accent1_3" csCatId="accent1" phldr="1"/>
      <dgm:spPr/>
      <dgm:t>
        <a:bodyPr/>
        <a:lstStyle/>
        <a:p>
          <a:endParaRPr lang="en-US"/>
        </a:p>
      </dgm:t>
    </dgm:pt>
    <dgm:pt modelId="{88F3BD21-C68B-C545-9198-788487BCF5CD}">
      <dgm:prSet phldrT="[Text]"/>
      <dgm:spPr>
        <a:solidFill>
          <a:srgbClr val="770000"/>
        </a:solidFill>
      </dgm:spPr>
      <dgm:t>
        <a:bodyPr/>
        <a:lstStyle/>
        <a:p>
          <a:r>
            <a:rPr lang="en-US" dirty="0">
              <a:latin typeface="Arial" panose="020B0604020202020204" pitchFamily="34" charset="0"/>
              <a:cs typeface="Arial" panose="020B0604020202020204" pitchFamily="34" charset="0"/>
            </a:rPr>
            <a:t>Comprehensive Emergency Management Plan </a:t>
          </a:r>
        </a:p>
      </dgm:t>
    </dgm:pt>
    <dgm:pt modelId="{1FEABCCB-BE47-FA4A-AF19-AFDF9EA834CC}" type="parTrans" cxnId="{C09442EF-9C29-C54F-A956-CEE877C33E08}">
      <dgm:prSet/>
      <dgm:spPr/>
      <dgm:t>
        <a:bodyPr/>
        <a:lstStyle/>
        <a:p>
          <a:endParaRPr lang="en-US">
            <a:latin typeface="Arial" panose="020B0604020202020204" pitchFamily="34" charset="0"/>
            <a:cs typeface="Arial" panose="020B0604020202020204" pitchFamily="34" charset="0"/>
          </a:endParaRPr>
        </a:p>
      </dgm:t>
    </dgm:pt>
    <dgm:pt modelId="{A8730A4E-4316-8C40-99E9-1BD4BFEF5FF1}" type="sibTrans" cxnId="{C09442EF-9C29-C54F-A956-CEE877C33E08}">
      <dgm:prSet/>
      <dgm:spPr/>
      <dgm:t>
        <a:bodyPr/>
        <a:lstStyle/>
        <a:p>
          <a:endParaRPr lang="en-US">
            <a:latin typeface="Arial" panose="020B0604020202020204" pitchFamily="34" charset="0"/>
            <a:cs typeface="Arial" panose="020B0604020202020204" pitchFamily="34" charset="0"/>
          </a:endParaRPr>
        </a:p>
      </dgm:t>
    </dgm:pt>
    <dgm:pt modelId="{23FF1DDD-1C68-A640-B074-267C6B3172F7}">
      <dgm:prSet/>
      <dgm:spPr>
        <a:solidFill>
          <a:srgbClr val="770000"/>
        </a:solidFill>
      </dgm:spPr>
      <dgm:t>
        <a:bodyPr/>
        <a:lstStyle/>
        <a:p>
          <a:r>
            <a:rPr lang="en-US" dirty="0">
              <a:latin typeface="Arial" panose="020B0604020202020204" pitchFamily="34" charset="0"/>
              <a:cs typeface="Arial" panose="020B0604020202020204" pitchFamily="34" charset="0"/>
            </a:rPr>
            <a:t>Integrated Preparedness Planning Workshop and Plan</a:t>
          </a:r>
        </a:p>
      </dgm:t>
    </dgm:pt>
    <dgm:pt modelId="{77ADA744-8083-4A4A-B011-2255087DCACF}" type="parTrans" cxnId="{FA17C2F4-439F-6C45-BBD9-BA4125053DAC}">
      <dgm:prSet/>
      <dgm:spPr/>
      <dgm:t>
        <a:bodyPr/>
        <a:lstStyle/>
        <a:p>
          <a:endParaRPr lang="en-US">
            <a:latin typeface="Arial" panose="020B0604020202020204" pitchFamily="34" charset="0"/>
            <a:cs typeface="Arial" panose="020B0604020202020204" pitchFamily="34" charset="0"/>
          </a:endParaRPr>
        </a:p>
      </dgm:t>
    </dgm:pt>
    <dgm:pt modelId="{A2687C49-0C6D-0849-AA19-B9B3072ADE16}" type="sibTrans" cxnId="{FA17C2F4-439F-6C45-BBD9-BA4125053DAC}">
      <dgm:prSet/>
      <dgm:spPr/>
      <dgm:t>
        <a:bodyPr/>
        <a:lstStyle/>
        <a:p>
          <a:endParaRPr lang="en-US">
            <a:latin typeface="Arial" panose="020B0604020202020204" pitchFamily="34" charset="0"/>
            <a:cs typeface="Arial" panose="020B0604020202020204" pitchFamily="34" charset="0"/>
          </a:endParaRPr>
        </a:p>
      </dgm:t>
    </dgm:pt>
    <dgm:pt modelId="{C22E80DE-6C98-2341-A500-35954E3887F9}">
      <dgm:prSet/>
      <dgm:spPr>
        <a:solidFill>
          <a:srgbClr val="770000"/>
        </a:solidFill>
      </dgm:spPr>
      <dgm:t>
        <a:bodyPr/>
        <a:lstStyle/>
        <a:p>
          <a:r>
            <a:rPr lang="en-US" dirty="0">
              <a:latin typeface="Arial" panose="020B0604020202020204" pitchFamily="34" charset="0"/>
              <a:cs typeface="Arial" panose="020B0604020202020204" pitchFamily="34" charset="0"/>
            </a:rPr>
            <a:t>State Agency School-Based Incident Tabletop Exercise</a:t>
          </a:r>
        </a:p>
      </dgm:t>
    </dgm:pt>
    <dgm:pt modelId="{755030C4-8F30-DE4E-8FB4-EFE1432D39FD}" type="parTrans" cxnId="{8709605F-4DBB-B34C-A304-3593509443E0}">
      <dgm:prSet/>
      <dgm:spPr/>
      <dgm:t>
        <a:bodyPr/>
        <a:lstStyle/>
        <a:p>
          <a:endParaRPr lang="en-US">
            <a:latin typeface="Arial" panose="020B0604020202020204" pitchFamily="34" charset="0"/>
            <a:cs typeface="Arial" panose="020B0604020202020204" pitchFamily="34" charset="0"/>
          </a:endParaRPr>
        </a:p>
      </dgm:t>
    </dgm:pt>
    <dgm:pt modelId="{A7D90FC0-5B51-684A-A47D-53341916F5F5}" type="sibTrans" cxnId="{8709605F-4DBB-B34C-A304-3593509443E0}">
      <dgm:prSet/>
      <dgm:spPr/>
      <dgm:t>
        <a:bodyPr/>
        <a:lstStyle/>
        <a:p>
          <a:endParaRPr lang="en-US">
            <a:latin typeface="Arial" panose="020B0604020202020204" pitchFamily="34" charset="0"/>
            <a:cs typeface="Arial" panose="020B0604020202020204" pitchFamily="34" charset="0"/>
          </a:endParaRPr>
        </a:p>
      </dgm:t>
    </dgm:pt>
    <dgm:pt modelId="{883BBFD8-86BE-904E-B7BD-8D473A68F233}">
      <dgm:prSet/>
      <dgm:spPr>
        <a:solidFill>
          <a:srgbClr val="770000"/>
        </a:solidFill>
      </dgm:spPr>
      <dgm:t>
        <a:bodyPr/>
        <a:lstStyle/>
        <a:p>
          <a:r>
            <a:rPr lang="en-US" dirty="0">
              <a:latin typeface="Arial" panose="020B0604020202020204" pitchFamily="34" charset="0"/>
              <a:cs typeface="Arial" panose="020B0604020202020204" pitchFamily="34" charset="0"/>
            </a:rPr>
            <a:t>Statewide Public School System Live Stream Exercise</a:t>
          </a:r>
        </a:p>
      </dgm:t>
    </dgm:pt>
    <dgm:pt modelId="{8B5F4BB7-A20B-8346-8102-0F6641E44257}" type="parTrans" cxnId="{CE7017D3-1F06-CA46-855D-CD6FE0F6A6F9}">
      <dgm:prSet/>
      <dgm:spPr/>
      <dgm:t>
        <a:bodyPr/>
        <a:lstStyle/>
        <a:p>
          <a:endParaRPr lang="en-US">
            <a:latin typeface="Arial" panose="020B0604020202020204" pitchFamily="34" charset="0"/>
            <a:cs typeface="Arial" panose="020B0604020202020204" pitchFamily="34" charset="0"/>
          </a:endParaRPr>
        </a:p>
      </dgm:t>
    </dgm:pt>
    <dgm:pt modelId="{DCBB08EC-FE52-704B-A561-7324E25DF737}" type="sibTrans" cxnId="{CE7017D3-1F06-CA46-855D-CD6FE0F6A6F9}">
      <dgm:prSet/>
      <dgm:spPr/>
      <dgm:t>
        <a:bodyPr/>
        <a:lstStyle/>
        <a:p>
          <a:endParaRPr lang="en-US">
            <a:latin typeface="Arial" panose="020B0604020202020204" pitchFamily="34" charset="0"/>
            <a:cs typeface="Arial" panose="020B0604020202020204" pitchFamily="34" charset="0"/>
          </a:endParaRPr>
        </a:p>
      </dgm:t>
    </dgm:pt>
    <dgm:pt modelId="{E51505F8-07A5-FE49-901C-1B950CAA69A1}">
      <dgm:prSet/>
      <dgm:spPr>
        <a:solidFill>
          <a:srgbClr val="770000"/>
        </a:solidFill>
      </dgm:spPr>
      <dgm:t>
        <a:bodyPr/>
        <a:lstStyle/>
        <a:p>
          <a:r>
            <a:rPr lang="en-US" dirty="0">
              <a:latin typeface="Arial" panose="020B0604020202020204" pitchFamily="34" charset="0"/>
              <a:cs typeface="Arial" panose="020B0604020202020204" pitchFamily="34" charset="0"/>
            </a:rPr>
            <a:t>Non-Public School Live Stream Exercise</a:t>
          </a:r>
        </a:p>
      </dgm:t>
    </dgm:pt>
    <dgm:pt modelId="{9FAD3720-5C3E-DE4A-941B-8BC9961E4055}" type="parTrans" cxnId="{F59B62D1-0CDE-744D-A4E2-13F26FF5D903}">
      <dgm:prSet/>
      <dgm:spPr/>
      <dgm:t>
        <a:bodyPr/>
        <a:lstStyle/>
        <a:p>
          <a:endParaRPr lang="en-US">
            <a:latin typeface="Arial" panose="020B0604020202020204" pitchFamily="34" charset="0"/>
            <a:cs typeface="Arial" panose="020B0604020202020204" pitchFamily="34" charset="0"/>
          </a:endParaRPr>
        </a:p>
      </dgm:t>
    </dgm:pt>
    <dgm:pt modelId="{E84C0FF7-58D1-464A-BB92-D2450DBB5FEB}" type="sibTrans" cxnId="{F59B62D1-0CDE-744D-A4E2-13F26FF5D903}">
      <dgm:prSet/>
      <dgm:spPr/>
      <dgm:t>
        <a:bodyPr/>
        <a:lstStyle/>
        <a:p>
          <a:endParaRPr lang="en-US">
            <a:latin typeface="Arial" panose="020B0604020202020204" pitchFamily="34" charset="0"/>
            <a:cs typeface="Arial" panose="020B0604020202020204" pitchFamily="34" charset="0"/>
          </a:endParaRPr>
        </a:p>
      </dgm:t>
    </dgm:pt>
    <dgm:pt modelId="{936F6B43-4EC1-A04F-B22A-32D10F21334F}" type="pres">
      <dgm:prSet presAssocID="{95908426-43A7-7F48-A217-E73620B3C234}" presName="diagram" presStyleCnt="0">
        <dgm:presLayoutVars>
          <dgm:dir/>
          <dgm:resizeHandles val="exact"/>
        </dgm:presLayoutVars>
      </dgm:prSet>
      <dgm:spPr/>
    </dgm:pt>
    <dgm:pt modelId="{7D42EA9C-2D7F-2840-BBBD-1F21A28C41AB}" type="pres">
      <dgm:prSet presAssocID="{88F3BD21-C68B-C545-9198-788487BCF5CD}" presName="node" presStyleLbl="node1" presStyleIdx="0" presStyleCnt="5">
        <dgm:presLayoutVars>
          <dgm:bulletEnabled val="1"/>
        </dgm:presLayoutVars>
      </dgm:prSet>
      <dgm:spPr/>
    </dgm:pt>
    <dgm:pt modelId="{91ABEA3A-F23B-F74C-B988-C625C5D53ABA}" type="pres">
      <dgm:prSet presAssocID="{A8730A4E-4316-8C40-99E9-1BD4BFEF5FF1}" presName="sibTrans" presStyleCnt="0"/>
      <dgm:spPr/>
    </dgm:pt>
    <dgm:pt modelId="{0A8D8832-7C41-5740-816F-62B5BD8D6E73}" type="pres">
      <dgm:prSet presAssocID="{23FF1DDD-1C68-A640-B074-267C6B3172F7}" presName="node" presStyleLbl="node1" presStyleIdx="1" presStyleCnt="5">
        <dgm:presLayoutVars>
          <dgm:bulletEnabled val="1"/>
        </dgm:presLayoutVars>
      </dgm:prSet>
      <dgm:spPr/>
    </dgm:pt>
    <dgm:pt modelId="{06203CF6-3B8D-2B47-A970-C0C20C7FC4E3}" type="pres">
      <dgm:prSet presAssocID="{A2687C49-0C6D-0849-AA19-B9B3072ADE16}" presName="sibTrans" presStyleCnt="0"/>
      <dgm:spPr/>
    </dgm:pt>
    <dgm:pt modelId="{24EF8DF4-D488-F544-BB2D-1BC6DDDDDBC1}" type="pres">
      <dgm:prSet presAssocID="{C22E80DE-6C98-2341-A500-35954E3887F9}" presName="node" presStyleLbl="node1" presStyleIdx="2" presStyleCnt="5">
        <dgm:presLayoutVars>
          <dgm:bulletEnabled val="1"/>
        </dgm:presLayoutVars>
      </dgm:prSet>
      <dgm:spPr/>
    </dgm:pt>
    <dgm:pt modelId="{42733621-90D0-C84E-9D6B-CA638C4C1C81}" type="pres">
      <dgm:prSet presAssocID="{A7D90FC0-5B51-684A-A47D-53341916F5F5}" presName="sibTrans" presStyleCnt="0"/>
      <dgm:spPr/>
    </dgm:pt>
    <dgm:pt modelId="{4CF1B1A2-54BE-ED46-B122-703E90365B01}" type="pres">
      <dgm:prSet presAssocID="{883BBFD8-86BE-904E-B7BD-8D473A68F233}" presName="node" presStyleLbl="node1" presStyleIdx="3" presStyleCnt="5">
        <dgm:presLayoutVars>
          <dgm:bulletEnabled val="1"/>
        </dgm:presLayoutVars>
      </dgm:prSet>
      <dgm:spPr/>
    </dgm:pt>
    <dgm:pt modelId="{BA39EB41-E69E-2245-BDB8-A1DE4813BC36}" type="pres">
      <dgm:prSet presAssocID="{DCBB08EC-FE52-704B-A561-7324E25DF737}" presName="sibTrans" presStyleCnt="0"/>
      <dgm:spPr/>
    </dgm:pt>
    <dgm:pt modelId="{DC9A65AB-D84B-714D-9D21-5C1230F5778B}" type="pres">
      <dgm:prSet presAssocID="{E51505F8-07A5-FE49-901C-1B950CAA69A1}" presName="node" presStyleLbl="node1" presStyleIdx="4" presStyleCnt="5">
        <dgm:presLayoutVars>
          <dgm:bulletEnabled val="1"/>
        </dgm:presLayoutVars>
      </dgm:prSet>
      <dgm:spPr/>
    </dgm:pt>
  </dgm:ptLst>
  <dgm:cxnLst>
    <dgm:cxn modelId="{506B8235-26EE-E64C-87EF-215829A8AE27}" type="presOf" srcId="{883BBFD8-86BE-904E-B7BD-8D473A68F233}" destId="{4CF1B1A2-54BE-ED46-B122-703E90365B01}" srcOrd="0" destOrd="0" presId="urn:microsoft.com/office/officeart/2005/8/layout/default"/>
    <dgm:cxn modelId="{18BA1648-9135-B14E-9601-7216D3263A9B}" type="presOf" srcId="{E51505F8-07A5-FE49-901C-1B950CAA69A1}" destId="{DC9A65AB-D84B-714D-9D21-5C1230F5778B}" srcOrd="0" destOrd="0" presId="urn:microsoft.com/office/officeart/2005/8/layout/default"/>
    <dgm:cxn modelId="{8709605F-4DBB-B34C-A304-3593509443E0}" srcId="{95908426-43A7-7F48-A217-E73620B3C234}" destId="{C22E80DE-6C98-2341-A500-35954E3887F9}" srcOrd="2" destOrd="0" parTransId="{755030C4-8F30-DE4E-8FB4-EFE1432D39FD}" sibTransId="{A7D90FC0-5B51-684A-A47D-53341916F5F5}"/>
    <dgm:cxn modelId="{EE4CBC70-5EEF-7841-97CA-5EAA7D1946F0}" type="presOf" srcId="{88F3BD21-C68B-C545-9198-788487BCF5CD}" destId="{7D42EA9C-2D7F-2840-BBBD-1F21A28C41AB}" srcOrd="0" destOrd="0" presId="urn:microsoft.com/office/officeart/2005/8/layout/default"/>
    <dgm:cxn modelId="{69050D96-CC99-6C4B-8712-C84E15B9C23B}" type="presOf" srcId="{C22E80DE-6C98-2341-A500-35954E3887F9}" destId="{24EF8DF4-D488-F544-BB2D-1BC6DDDDDBC1}" srcOrd="0" destOrd="0" presId="urn:microsoft.com/office/officeart/2005/8/layout/default"/>
    <dgm:cxn modelId="{86B0B1CA-3EEE-5A40-BE15-5430EA9D71D8}" type="presOf" srcId="{95908426-43A7-7F48-A217-E73620B3C234}" destId="{936F6B43-4EC1-A04F-B22A-32D10F21334F}" srcOrd="0" destOrd="0" presId="urn:microsoft.com/office/officeart/2005/8/layout/default"/>
    <dgm:cxn modelId="{F59B62D1-0CDE-744D-A4E2-13F26FF5D903}" srcId="{95908426-43A7-7F48-A217-E73620B3C234}" destId="{E51505F8-07A5-FE49-901C-1B950CAA69A1}" srcOrd="4" destOrd="0" parTransId="{9FAD3720-5C3E-DE4A-941B-8BC9961E4055}" sibTransId="{E84C0FF7-58D1-464A-BB92-D2450DBB5FEB}"/>
    <dgm:cxn modelId="{E5AE06D3-4883-2240-B154-0FF3C5040E7B}" type="presOf" srcId="{23FF1DDD-1C68-A640-B074-267C6B3172F7}" destId="{0A8D8832-7C41-5740-816F-62B5BD8D6E73}" srcOrd="0" destOrd="0" presId="urn:microsoft.com/office/officeart/2005/8/layout/default"/>
    <dgm:cxn modelId="{CE7017D3-1F06-CA46-855D-CD6FE0F6A6F9}" srcId="{95908426-43A7-7F48-A217-E73620B3C234}" destId="{883BBFD8-86BE-904E-B7BD-8D473A68F233}" srcOrd="3" destOrd="0" parTransId="{8B5F4BB7-A20B-8346-8102-0F6641E44257}" sibTransId="{DCBB08EC-FE52-704B-A561-7324E25DF737}"/>
    <dgm:cxn modelId="{C09442EF-9C29-C54F-A956-CEE877C33E08}" srcId="{95908426-43A7-7F48-A217-E73620B3C234}" destId="{88F3BD21-C68B-C545-9198-788487BCF5CD}" srcOrd="0" destOrd="0" parTransId="{1FEABCCB-BE47-FA4A-AF19-AFDF9EA834CC}" sibTransId="{A8730A4E-4316-8C40-99E9-1BD4BFEF5FF1}"/>
    <dgm:cxn modelId="{FA17C2F4-439F-6C45-BBD9-BA4125053DAC}" srcId="{95908426-43A7-7F48-A217-E73620B3C234}" destId="{23FF1DDD-1C68-A640-B074-267C6B3172F7}" srcOrd="1" destOrd="0" parTransId="{77ADA744-8083-4A4A-B011-2255087DCACF}" sibTransId="{A2687C49-0C6D-0849-AA19-B9B3072ADE16}"/>
    <dgm:cxn modelId="{B02A4CB3-F4CF-9646-8B7F-09F4A53237EA}" type="presParOf" srcId="{936F6B43-4EC1-A04F-B22A-32D10F21334F}" destId="{7D42EA9C-2D7F-2840-BBBD-1F21A28C41AB}" srcOrd="0" destOrd="0" presId="urn:microsoft.com/office/officeart/2005/8/layout/default"/>
    <dgm:cxn modelId="{442B4FAA-827D-FD40-A0AE-E7E03887968F}" type="presParOf" srcId="{936F6B43-4EC1-A04F-B22A-32D10F21334F}" destId="{91ABEA3A-F23B-F74C-B988-C625C5D53ABA}" srcOrd="1" destOrd="0" presId="urn:microsoft.com/office/officeart/2005/8/layout/default"/>
    <dgm:cxn modelId="{4FA3FEA6-5292-EA42-BD1B-9188844F8130}" type="presParOf" srcId="{936F6B43-4EC1-A04F-B22A-32D10F21334F}" destId="{0A8D8832-7C41-5740-816F-62B5BD8D6E73}" srcOrd="2" destOrd="0" presId="urn:microsoft.com/office/officeart/2005/8/layout/default"/>
    <dgm:cxn modelId="{1AE38F2F-9695-C84A-A819-18C254D75CF3}" type="presParOf" srcId="{936F6B43-4EC1-A04F-B22A-32D10F21334F}" destId="{06203CF6-3B8D-2B47-A970-C0C20C7FC4E3}" srcOrd="3" destOrd="0" presId="urn:microsoft.com/office/officeart/2005/8/layout/default"/>
    <dgm:cxn modelId="{17364C65-8F56-F441-B61B-ECB177EE09E5}" type="presParOf" srcId="{936F6B43-4EC1-A04F-B22A-32D10F21334F}" destId="{24EF8DF4-D488-F544-BB2D-1BC6DDDDDBC1}" srcOrd="4" destOrd="0" presId="urn:microsoft.com/office/officeart/2005/8/layout/default"/>
    <dgm:cxn modelId="{C4EF83A2-0465-8B45-91DA-ECAC0F7B94CF}" type="presParOf" srcId="{936F6B43-4EC1-A04F-B22A-32D10F21334F}" destId="{42733621-90D0-C84E-9D6B-CA638C4C1C81}" srcOrd="5" destOrd="0" presId="urn:microsoft.com/office/officeart/2005/8/layout/default"/>
    <dgm:cxn modelId="{2E48DD1D-1595-9C4E-AFE5-235A3AB566BD}" type="presParOf" srcId="{936F6B43-4EC1-A04F-B22A-32D10F21334F}" destId="{4CF1B1A2-54BE-ED46-B122-703E90365B01}" srcOrd="6" destOrd="0" presId="urn:microsoft.com/office/officeart/2005/8/layout/default"/>
    <dgm:cxn modelId="{459B9AD6-4ABE-1F40-9E07-CD0BD59103AC}" type="presParOf" srcId="{936F6B43-4EC1-A04F-B22A-32D10F21334F}" destId="{BA39EB41-E69E-2245-BDB8-A1DE4813BC36}" srcOrd="7" destOrd="0" presId="urn:microsoft.com/office/officeart/2005/8/layout/default"/>
    <dgm:cxn modelId="{B39CD8B9-1048-434E-A1D6-BDF7B94F4C6F}" type="presParOf" srcId="{936F6B43-4EC1-A04F-B22A-32D10F21334F}" destId="{DC9A65AB-D84B-714D-9D21-5C1230F5778B}"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2EA9C-2D7F-2840-BBBD-1F21A28C41AB}">
      <dsp:nvSpPr>
        <dsp:cNvPr id="0" name=""/>
        <dsp:cNvSpPr/>
      </dsp:nvSpPr>
      <dsp:spPr>
        <a:xfrm>
          <a:off x="1164801" y="317"/>
          <a:ext cx="2347383" cy="1408429"/>
        </a:xfrm>
        <a:prstGeom prst="rect">
          <a:avLst/>
        </a:prstGeom>
        <a:solidFill>
          <a:srgbClr val="77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Comprehensive Emergency Management Plan </a:t>
          </a:r>
        </a:p>
      </dsp:txBody>
      <dsp:txXfrm>
        <a:off x="1164801" y="317"/>
        <a:ext cx="2347383" cy="1408429"/>
      </dsp:txXfrm>
    </dsp:sp>
    <dsp:sp modelId="{0A8D8832-7C41-5740-816F-62B5BD8D6E73}">
      <dsp:nvSpPr>
        <dsp:cNvPr id="0" name=""/>
        <dsp:cNvSpPr/>
      </dsp:nvSpPr>
      <dsp:spPr>
        <a:xfrm>
          <a:off x="3746923" y="317"/>
          <a:ext cx="2347383" cy="1408429"/>
        </a:xfrm>
        <a:prstGeom prst="rect">
          <a:avLst/>
        </a:prstGeom>
        <a:solidFill>
          <a:srgbClr val="77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Integrated Preparedness Planning Workshop and Plan</a:t>
          </a:r>
        </a:p>
      </dsp:txBody>
      <dsp:txXfrm>
        <a:off x="3746923" y="317"/>
        <a:ext cx="2347383" cy="1408429"/>
      </dsp:txXfrm>
    </dsp:sp>
    <dsp:sp modelId="{24EF8DF4-D488-F544-BB2D-1BC6DDDDDBC1}">
      <dsp:nvSpPr>
        <dsp:cNvPr id="0" name=""/>
        <dsp:cNvSpPr/>
      </dsp:nvSpPr>
      <dsp:spPr>
        <a:xfrm>
          <a:off x="6329044" y="317"/>
          <a:ext cx="2347383" cy="1408429"/>
        </a:xfrm>
        <a:prstGeom prst="rect">
          <a:avLst/>
        </a:prstGeom>
        <a:solidFill>
          <a:srgbClr val="77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State Agency School-Based Incident Tabletop Exercise</a:t>
          </a:r>
        </a:p>
      </dsp:txBody>
      <dsp:txXfrm>
        <a:off x="6329044" y="317"/>
        <a:ext cx="2347383" cy="1408429"/>
      </dsp:txXfrm>
    </dsp:sp>
    <dsp:sp modelId="{4CF1B1A2-54BE-ED46-B122-703E90365B01}">
      <dsp:nvSpPr>
        <dsp:cNvPr id="0" name=""/>
        <dsp:cNvSpPr/>
      </dsp:nvSpPr>
      <dsp:spPr>
        <a:xfrm>
          <a:off x="2455862" y="1643485"/>
          <a:ext cx="2347383" cy="1408429"/>
        </a:xfrm>
        <a:prstGeom prst="rect">
          <a:avLst/>
        </a:prstGeom>
        <a:solidFill>
          <a:srgbClr val="77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Statewide Public School System Live Stream Exercise</a:t>
          </a:r>
        </a:p>
      </dsp:txBody>
      <dsp:txXfrm>
        <a:off x="2455862" y="1643485"/>
        <a:ext cx="2347383" cy="1408429"/>
      </dsp:txXfrm>
    </dsp:sp>
    <dsp:sp modelId="{DC9A65AB-D84B-714D-9D21-5C1230F5778B}">
      <dsp:nvSpPr>
        <dsp:cNvPr id="0" name=""/>
        <dsp:cNvSpPr/>
      </dsp:nvSpPr>
      <dsp:spPr>
        <a:xfrm>
          <a:off x="5037984" y="1643485"/>
          <a:ext cx="2347383" cy="1408429"/>
        </a:xfrm>
        <a:prstGeom prst="rect">
          <a:avLst/>
        </a:prstGeom>
        <a:solidFill>
          <a:srgbClr val="77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Non-Public School Live Stream Exercise</a:t>
          </a:r>
        </a:p>
      </dsp:txBody>
      <dsp:txXfrm>
        <a:off x="5037984" y="1643485"/>
        <a:ext cx="2347383" cy="14084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890DF-D245-4F93-9F52-96FC33EFA565}" type="datetimeFigureOut">
              <a:rPr lang="en-US" smtClean="0"/>
              <a:t>7/29/24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A64BD-F9CB-4702-8B7E-92A87AEAA26D}" type="slidenum">
              <a:rPr lang="en-US" smtClean="0"/>
              <a:t>‹#›</a:t>
            </a:fld>
            <a:endParaRPr lang="en-US" dirty="0"/>
          </a:p>
        </p:txBody>
      </p:sp>
    </p:spTree>
    <p:extLst>
      <p:ext uri="{BB962C8B-B14F-4D97-AF65-F5344CB8AC3E}">
        <p14:creationId xmlns:p14="http://schemas.microsoft.com/office/powerpoint/2010/main" val="3950541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Kate/Kim</a:t>
            </a:r>
          </a:p>
        </p:txBody>
      </p:sp>
      <p:sp>
        <p:nvSpPr>
          <p:cNvPr id="4" name="Slide Number Placeholder 3"/>
          <p:cNvSpPr>
            <a:spLocks noGrp="1"/>
          </p:cNvSpPr>
          <p:nvPr>
            <p:ph type="sldNum" sz="quarter" idx="5"/>
          </p:nvPr>
        </p:nvSpPr>
        <p:spPr/>
        <p:txBody>
          <a:bodyPr/>
          <a:lstStyle/>
          <a:p>
            <a:fld id="{450A64BD-F9CB-4702-8B7E-92A87AEAA26D}" type="slidenum">
              <a:rPr lang="en-US" smtClean="0"/>
              <a:t>1</a:t>
            </a:fld>
            <a:endParaRPr lang="en-US" dirty="0"/>
          </a:p>
        </p:txBody>
      </p:sp>
    </p:spTree>
    <p:extLst>
      <p:ext uri="{BB962C8B-B14F-4D97-AF65-F5344CB8AC3E}">
        <p14:creationId xmlns:p14="http://schemas.microsoft.com/office/powerpoint/2010/main" val="245892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Emma</a:t>
            </a:r>
          </a:p>
          <a:p>
            <a:r>
              <a:rPr lang="en-US" dirty="0"/>
              <a:t>Everyone will be at their sites and MCSS will facilitate the first module (explain the scenario)</a:t>
            </a:r>
          </a:p>
          <a:p>
            <a:pPr marL="171450" indent="-171450">
              <a:buFontTx/>
              <a:buChar char="-"/>
            </a:pPr>
            <a:r>
              <a:rPr lang="en-US" dirty="0"/>
              <a:t>We then will pause, each school can turn off their cameras, mute their mics, and the facilitator can facilitate a candid conversation. </a:t>
            </a:r>
          </a:p>
          <a:p>
            <a:pPr marL="171450" indent="-171450">
              <a:buFontTx/>
              <a:buChar char="-"/>
            </a:pPr>
            <a:r>
              <a:rPr lang="en-US" dirty="0"/>
              <a:t>After the 15 minutes elapses you will turn cameras back on and participate in the Google Meet (in breakout groups, due the number of schools that have registered) and a few schools will be selected to brief out; we ask that all facilitator’s be prepared to brief out. </a:t>
            </a:r>
          </a:p>
          <a:p>
            <a:pPr marL="171450" indent="-171450">
              <a:buFontTx/>
              <a:buChar char="-"/>
            </a:pPr>
            <a:r>
              <a:rPr lang="en-US" dirty="0"/>
              <a:t>Then the Scenario update will be provided and the same process is repeated</a:t>
            </a:r>
          </a:p>
          <a:p>
            <a:pPr marL="628650" lvl="1" indent="-171450">
              <a:buFontTx/>
              <a:buChar char="-"/>
            </a:pPr>
            <a:r>
              <a:rPr lang="en-US" dirty="0"/>
              <a:t>Turn off cameras and mute mics, have a 20 minute discussion</a:t>
            </a:r>
          </a:p>
          <a:p>
            <a:pPr marL="628650" lvl="1" indent="-171450">
              <a:buFontTx/>
              <a:buChar char="-"/>
            </a:pPr>
            <a:r>
              <a:rPr lang="en-US" dirty="0"/>
              <a:t>When time is up, turn everything back on, brief out</a:t>
            </a:r>
          </a:p>
        </p:txBody>
      </p:sp>
      <p:sp>
        <p:nvSpPr>
          <p:cNvPr id="4" name="Slide Number Placeholder 3"/>
          <p:cNvSpPr>
            <a:spLocks noGrp="1"/>
          </p:cNvSpPr>
          <p:nvPr>
            <p:ph type="sldNum" sz="quarter" idx="5"/>
          </p:nvPr>
        </p:nvSpPr>
        <p:spPr/>
        <p:txBody>
          <a:bodyPr/>
          <a:lstStyle/>
          <a:p>
            <a:fld id="{450A64BD-F9CB-4702-8B7E-92A87AEAA26D}" type="slidenum">
              <a:rPr lang="en-US" smtClean="0"/>
              <a:t>10</a:t>
            </a:fld>
            <a:endParaRPr lang="en-US" dirty="0"/>
          </a:p>
        </p:txBody>
      </p:sp>
    </p:spTree>
    <p:extLst>
      <p:ext uri="{BB962C8B-B14F-4D97-AF65-F5344CB8AC3E}">
        <p14:creationId xmlns:p14="http://schemas.microsoft.com/office/powerpoint/2010/main" val="2830272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Emma</a:t>
            </a:r>
          </a:p>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11</a:t>
            </a:fld>
            <a:endParaRPr lang="en-US" dirty="0"/>
          </a:p>
        </p:txBody>
      </p:sp>
    </p:spTree>
    <p:extLst>
      <p:ext uri="{BB962C8B-B14F-4D97-AF65-F5344CB8AC3E}">
        <p14:creationId xmlns:p14="http://schemas.microsoft.com/office/powerpoint/2010/main" val="2364809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Facilitator: Steve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64BD-F9CB-4702-8B7E-92A87AEAA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34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13</a:t>
            </a:fld>
            <a:endParaRPr lang="en-US" dirty="0"/>
          </a:p>
        </p:txBody>
      </p:sp>
    </p:spTree>
    <p:extLst>
      <p:ext uri="{BB962C8B-B14F-4D97-AF65-F5344CB8AC3E}">
        <p14:creationId xmlns:p14="http://schemas.microsoft.com/office/powerpoint/2010/main" val="259290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14</a:t>
            </a:fld>
            <a:endParaRPr lang="en-US" dirty="0"/>
          </a:p>
        </p:txBody>
      </p:sp>
    </p:spTree>
    <p:extLst>
      <p:ext uri="{BB962C8B-B14F-4D97-AF65-F5344CB8AC3E}">
        <p14:creationId xmlns:p14="http://schemas.microsoft.com/office/powerpoint/2010/main" val="1365502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15</a:t>
            </a:fld>
            <a:endParaRPr lang="en-US" dirty="0"/>
          </a:p>
        </p:txBody>
      </p:sp>
    </p:spTree>
    <p:extLst>
      <p:ext uri="{BB962C8B-B14F-4D97-AF65-F5344CB8AC3E}">
        <p14:creationId xmlns:p14="http://schemas.microsoft.com/office/powerpoint/2010/main" val="198899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highlight>
                <a:srgbClr val="FFFF00"/>
              </a:highlight>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450A64BD-F9CB-4702-8B7E-92A87AEAA26D}" type="slidenum">
              <a:rPr lang="en-US" smtClean="0"/>
              <a:t>16</a:t>
            </a:fld>
            <a:endParaRPr lang="en-US" dirty="0"/>
          </a:p>
        </p:txBody>
      </p:sp>
    </p:spTree>
    <p:extLst>
      <p:ext uri="{BB962C8B-B14F-4D97-AF65-F5344CB8AC3E}">
        <p14:creationId xmlns:p14="http://schemas.microsoft.com/office/powerpoint/2010/main" val="1782592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highlight>
                <a:srgbClr val="FFFF00"/>
              </a:highlight>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450A64BD-F9CB-4702-8B7E-92A87AEAA26D}" type="slidenum">
              <a:rPr lang="en-US" smtClean="0"/>
              <a:t>17</a:t>
            </a:fld>
            <a:endParaRPr lang="en-US" dirty="0"/>
          </a:p>
        </p:txBody>
      </p:sp>
    </p:spTree>
    <p:extLst>
      <p:ext uri="{BB962C8B-B14F-4D97-AF65-F5344CB8AC3E}">
        <p14:creationId xmlns:p14="http://schemas.microsoft.com/office/powerpoint/2010/main" val="375528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18</a:t>
            </a:fld>
            <a:endParaRPr lang="en-US" dirty="0"/>
          </a:p>
        </p:txBody>
      </p:sp>
    </p:spTree>
    <p:extLst>
      <p:ext uri="{BB962C8B-B14F-4D97-AF65-F5344CB8AC3E}">
        <p14:creationId xmlns:p14="http://schemas.microsoft.com/office/powerpoint/2010/main" val="4126744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Steve</a:t>
            </a:r>
          </a:p>
        </p:txBody>
      </p:sp>
      <p:sp>
        <p:nvSpPr>
          <p:cNvPr id="4" name="Slide Number Placeholder 3"/>
          <p:cNvSpPr>
            <a:spLocks noGrp="1"/>
          </p:cNvSpPr>
          <p:nvPr>
            <p:ph type="sldNum" sz="quarter" idx="5"/>
          </p:nvPr>
        </p:nvSpPr>
        <p:spPr/>
        <p:txBody>
          <a:bodyPr/>
          <a:lstStyle/>
          <a:p>
            <a:fld id="{450A64BD-F9CB-4702-8B7E-92A87AEAA26D}" type="slidenum">
              <a:rPr lang="en-US" smtClean="0"/>
              <a:t>19</a:t>
            </a:fld>
            <a:endParaRPr lang="en-US" dirty="0"/>
          </a:p>
        </p:txBody>
      </p:sp>
    </p:spTree>
    <p:extLst>
      <p:ext uri="{BB962C8B-B14F-4D97-AF65-F5344CB8AC3E}">
        <p14:creationId xmlns:p14="http://schemas.microsoft.com/office/powerpoint/2010/main" val="121727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Kate/Kim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64BD-F9CB-4702-8B7E-92A87AEAA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745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Steve</a:t>
            </a:r>
          </a:p>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20</a:t>
            </a:fld>
            <a:endParaRPr lang="en-US" dirty="0"/>
          </a:p>
        </p:txBody>
      </p:sp>
    </p:spTree>
    <p:extLst>
      <p:ext uri="{BB962C8B-B14F-4D97-AF65-F5344CB8AC3E}">
        <p14:creationId xmlns:p14="http://schemas.microsoft.com/office/powerpoint/2010/main" val="4004664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Emma</a:t>
            </a:r>
          </a:p>
          <a:p>
            <a:r>
              <a:rPr lang="en-US" dirty="0"/>
              <a:t>This is an optional tool that MCSS will share for your school to use if you would like. </a:t>
            </a:r>
          </a:p>
        </p:txBody>
      </p:sp>
      <p:sp>
        <p:nvSpPr>
          <p:cNvPr id="4" name="Slide Number Placeholder 3"/>
          <p:cNvSpPr>
            <a:spLocks noGrp="1"/>
          </p:cNvSpPr>
          <p:nvPr>
            <p:ph type="sldNum" sz="quarter" idx="5"/>
          </p:nvPr>
        </p:nvSpPr>
        <p:spPr/>
        <p:txBody>
          <a:bodyPr/>
          <a:lstStyle/>
          <a:p>
            <a:fld id="{450A64BD-F9CB-4702-8B7E-92A87AEAA26D}" type="slidenum">
              <a:rPr lang="en-US" smtClean="0"/>
              <a:t>21</a:t>
            </a:fld>
            <a:endParaRPr lang="en-US" dirty="0"/>
          </a:p>
        </p:txBody>
      </p:sp>
    </p:spTree>
    <p:extLst>
      <p:ext uri="{BB962C8B-B14F-4D97-AF65-F5344CB8AC3E}">
        <p14:creationId xmlns:p14="http://schemas.microsoft.com/office/powerpoint/2010/main" val="352273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Emma</a:t>
            </a:r>
          </a:p>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22</a:t>
            </a:fld>
            <a:endParaRPr lang="en-US" dirty="0"/>
          </a:p>
        </p:txBody>
      </p:sp>
    </p:spTree>
    <p:extLst>
      <p:ext uri="{BB962C8B-B14F-4D97-AF65-F5344CB8AC3E}">
        <p14:creationId xmlns:p14="http://schemas.microsoft.com/office/powerpoint/2010/main" val="2013004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Emma</a:t>
            </a:r>
          </a:p>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23</a:t>
            </a:fld>
            <a:endParaRPr lang="en-US" dirty="0"/>
          </a:p>
        </p:txBody>
      </p:sp>
    </p:spTree>
    <p:extLst>
      <p:ext uri="{BB962C8B-B14F-4D97-AF65-F5344CB8AC3E}">
        <p14:creationId xmlns:p14="http://schemas.microsoft.com/office/powerpoint/2010/main" val="47351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Kim</a:t>
            </a:r>
          </a:p>
        </p:txBody>
      </p:sp>
      <p:sp>
        <p:nvSpPr>
          <p:cNvPr id="4" name="Slide Number Placeholder 3"/>
          <p:cNvSpPr>
            <a:spLocks noGrp="1"/>
          </p:cNvSpPr>
          <p:nvPr>
            <p:ph type="sldNum" sz="quarter" idx="5"/>
          </p:nvPr>
        </p:nvSpPr>
        <p:spPr/>
        <p:txBody>
          <a:bodyPr/>
          <a:lstStyle/>
          <a:p>
            <a:fld id="{450A64BD-F9CB-4702-8B7E-92A87AEAA26D}" type="slidenum">
              <a:rPr lang="en-US" smtClean="0"/>
              <a:t>3</a:t>
            </a:fld>
            <a:endParaRPr lang="en-US" dirty="0"/>
          </a:p>
        </p:txBody>
      </p:sp>
    </p:spTree>
    <p:extLst>
      <p:ext uri="{BB962C8B-B14F-4D97-AF65-F5344CB8AC3E}">
        <p14:creationId xmlns:p14="http://schemas.microsoft.com/office/powerpoint/2010/main" val="242241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64BD-F9CB-4702-8B7E-92A87AEAA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19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Emma</a:t>
            </a:r>
          </a:p>
        </p:txBody>
      </p:sp>
      <p:sp>
        <p:nvSpPr>
          <p:cNvPr id="4" name="Slide Number Placeholder 3"/>
          <p:cNvSpPr>
            <a:spLocks noGrp="1"/>
          </p:cNvSpPr>
          <p:nvPr>
            <p:ph type="sldNum" sz="quarter" idx="5"/>
          </p:nvPr>
        </p:nvSpPr>
        <p:spPr/>
        <p:txBody>
          <a:bodyPr/>
          <a:lstStyle/>
          <a:p>
            <a:fld id="{450A64BD-F9CB-4702-8B7E-92A87AEAA26D}" type="slidenum">
              <a:rPr lang="en-US" smtClean="0"/>
              <a:t>5</a:t>
            </a:fld>
            <a:endParaRPr lang="en-US" dirty="0"/>
          </a:p>
        </p:txBody>
      </p:sp>
    </p:spTree>
    <p:extLst>
      <p:ext uri="{BB962C8B-B14F-4D97-AF65-F5344CB8AC3E}">
        <p14:creationId xmlns:p14="http://schemas.microsoft.com/office/powerpoint/2010/main" val="416318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Emma</a:t>
            </a:r>
          </a:p>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6</a:t>
            </a:fld>
            <a:endParaRPr lang="en-US" dirty="0"/>
          </a:p>
        </p:txBody>
      </p:sp>
    </p:spTree>
    <p:extLst>
      <p:ext uri="{BB962C8B-B14F-4D97-AF65-F5344CB8AC3E}">
        <p14:creationId xmlns:p14="http://schemas.microsoft.com/office/powerpoint/2010/main" val="33540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Emma</a:t>
            </a:r>
          </a:p>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7</a:t>
            </a:fld>
            <a:endParaRPr lang="en-US" dirty="0"/>
          </a:p>
        </p:txBody>
      </p:sp>
    </p:spTree>
    <p:extLst>
      <p:ext uri="{BB962C8B-B14F-4D97-AF65-F5344CB8AC3E}">
        <p14:creationId xmlns:p14="http://schemas.microsoft.com/office/powerpoint/2010/main" val="353149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Emma</a:t>
            </a:r>
          </a:p>
          <a:p>
            <a:r>
              <a:rPr lang="en-US" dirty="0"/>
              <a:t>Note to the group MCSS will review the ground rules during the exercise livestream introduction for the all schools</a:t>
            </a:r>
          </a:p>
        </p:txBody>
      </p:sp>
      <p:sp>
        <p:nvSpPr>
          <p:cNvPr id="4" name="Slide Number Placeholder 3"/>
          <p:cNvSpPr>
            <a:spLocks noGrp="1"/>
          </p:cNvSpPr>
          <p:nvPr>
            <p:ph type="sldNum" sz="quarter" idx="5"/>
          </p:nvPr>
        </p:nvSpPr>
        <p:spPr/>
        <p:txBody>
          <a:bodyPr/>
          <a:lstStyle/>
          <a:p>
            <a:fld id="{450A64BD-F9CB-4702-8B7E-92A87AEAA26D}" type="slidenum">
              <a:rPr lang="en-US" smtClean="0"/>
              <a:t>8</a:t>
            </a:fld>
            <a:endParaRPr lang="en-US" dirty="0"/>
          </a:p>
        </p:txBody>
      </p:sp>
    </p:spTree>
    <p:extLst>
      <p:ext uri="{BB962C8B-B14F-4D97-AF65-F5344CB8AC3E}">
        <p14:creationId xmlns:p14="http://schemas.microsoft.com/office/powerpoint/2010/main" val="4163186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Emma</a:t>
            </a:r>
          </a:p>
          <a:p>
            <a:endParaRPr lang="en-US" dirty="0"/>
          </a:p>
        </p:txBody>
      </p:sp>
      <p:sp>
        <p:nvSpPr>
          <p:cNvPr id="4" name="Slide Number Placeholder 3"/>
          <p:cNvSpPr>
            <a:spLocks noGrp="1"/>
          </p:cNvSpPr>
          <p:nvPr>
            <p:ph type="sldNum" sz="quarter" idx="5"/>
          </p:nvPr>
        </p:nvSpPr>
        <p:spPr/>
        <p:txBody>
          <a:bodyPr/>
          <a:lstStyle/>
          <a:p>
            <a:fld id="{450A64BD-F9CB-4702-8B7E-92A87AEAA26D}" type="slidenum">
              <a:rPr lang="en-US" smtClean="0"/>
              <a:t>9</a:t>
            </a:fld>
            <a:endParaRPr lang="en-US" dirty="0"/>
          </a:p>
        </p:txBody>
      </p:sp>
    </p:spTree>
    <p:extLst>
      <p:ext uri="{BB962C8B-B14F-4D97-AF65-F5344CB8AC3E}">
        <p14:creationId xmlns:p14="http://schemas.microsoft.com/office/powerpoint/2010/main" val="71545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DEFE-22D7-0926-86ED-E0D8C582B6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D33041-32E7-1C77-9B38-FC82505DD62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2B1CC8-7EE6-5664-E202-77FDA3834B48}"/>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5" name="Footer Placeholder 4">
            <a:extLst>
              <a:ext uri="{FF2B5EF4-FFF2-40B4-BE49-F238E27FC236}">
                <a16:creationId xmlns:a16="http://schemas.microsoft.com/office/drawing/2014/main" id="{D455C327-56CE-24EE-99E6-32BC5A9745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A39E92-795F-CBC0-88E8-A3A624203E32}"/>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408101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B9B0-C34E-96F7-E178-9E379F36C3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157D07-1CFF-E06F-B35E-047F2A1A9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88BAB-5B42-C088-C5AF-758FB7115741}"/>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5" name="Footer Placeholder 4">
            <a:extLst>
              <a:ext uri="{FF2B5EF4-FFF2-40B4-BE49-F238E27FC236}">
                <a16:creationId xmlns:a16="http://schemas.microsoft.com/office/drawing/2014/main" id="{E8CBF913-1BED-2233-7925-43E058A157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BCE717-1489-4D92-D7F6-D4ECFE31873F}"/>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192929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9AF3DA-9B95-E642-FBCF-26B0C710548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7EDD51-8120-B797-67CF-85FA348EA035}"/>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02A21-BE03-FF31-31D2-4CF4D2058B52}"/>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5" name="Footer Placeholder 4">
            <a:extLst>
              <a:ext uri="{FF2B5EF4-FFF2-40B4-BE49-F238E27FC236}">
                <a16:creationId xmlns:a16="http://schemas.microsoft.com/office/drawing/2014/main" id="{C51B9BDA-8D01-1E03-87A8-D40F8B5108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6F2046-F042-FF0D-9565-F4157BD6FCBE}"/>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429387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DEFE-22D7-0926-86ED-E0D8C582B658}"/>
              </a:ext>
            </a:extLst>
          </p:cNvPr>
          <p:cNvSpPr>
            <a:spLocks noGrp="1"/>
          </p:cNvSpPr>
          <p:nvPr>
            <p:ph type="ctrTitle"/>
          </p:nvPr>
        </p:nvSpPr>
        <p:spPr>
          <a:xfrm>
            <a:off x="1524000" y="1122363"/>
            <a:ext cx="9144000" cy="2387600"/>
          </a:xfrm>
        </p:spPr>
        <p:txBody>
          <a:bodyPr anchor="b">
            <a:normAutofit/>
          </a:bodyPr>
          <a:lstStyle>
            <a:lvl1pPr algn="ctr">
              <a:defRPr sz="4000" b="1">
                <a:solidFill>
                  <a:srgbClr val="770000"/>
                </a:solidFill>
                <a:latin typeface="Montserrat"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CDD33041-32E7-1C77-9B38-FC82505DD626}"/>
              </a:ext>
            </a:extLst>
          </p:cNvPr>
          <p:cNvSpPr>
            <a:spLocks noGrp="1"/>
          </p:cNvSpPr>
          <p:nvPr>
            <p:ph type="subTitle" idx="1"/>
          </p:nvPr>
        </p:nvSpPr>
        <p:spPr>
          <a:xfrm>
            <a:off x="1524000" y="3602038"/>
            <a:ext cx="9144000" cy="1655762"/>
          </a:xfrm>
        </p:spPr>
        <p:txBody>
          <a:bodyPr/>
          <a:lstStyle>
            <a:lvl1pPr marL="0" indent="0" algn="ctr">
              <a:buNone/>
              <a:defRPr sz="2400">
                <a:latin typeface="Montserrat"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2B1CC8-7EE6-5664-E202-77FDA3834B48}"/>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5" name="Footer Placeholder 4">
            <a:extLst>
              <a:ext uri="{FF2B5EF4-FFF2-40B4-BE49-F238E27FC236}">
                <a16:creationId xmlns:a16="http://schemas.microsoft.com/office/drawing/2014/main" id="{D455C327-56CE-24EE-99E6-32BC5A9745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A39E92-795F-CBC0-88E8-A3A624203E32}"/>
              </a:ext>
            </a:extLst>
          </p:cNvPr>
          <p:cNvSpPr>
            <a:spLocks noGrp="1"/>
          </p:cNvSpPr>
          <p:nvPr>
            <p:ph type="sldNum" sz="quarter" idx="12"/>
          </p:nvPr>
        </p:nvSpPr>
        <p:spPr/>
        <p:txBody>
          <a:bodyPr/>
          <a:lstStyle/>
          <a:p>
            <a:fld id="{70FE923B-087A-4A33-9F2E-FECA46915510}" type="slidenum">
              <a:rPr lang="en-US" smtClean="0"/>
              <a:t>‹#›</a:t>
            </a:fld>
            <a:endParaRPr lang="en-US" dirty="0"/>
          </a:p>
        </p:txBody>
      </p:sp>
      <p:pic>
        <p:nvPicPr>
          <p:cNvPr id="7" name="Picture 6">
            <a:extLst>
              <a:ext uri="{FF2B5EF4-FFF2-40B4-BE49-F238E27FC236}">
                <a16:creationId xmlns:a16="http://schemas.microsoft.com/office/drawing/2014/main" id="{D645827C-9A37-8BF8-3265-6088CE4C742F}"/>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2366124" y="-1175344"/>
            <a:ext cx="5694512" cy="4270884"/>
          </a:xfrm>
          <a:prstGeom prst="rect">
            <a:avLst/>
          </a:prstGeom>
        </p:spPr>
      </p:pic>
      <p:sp>
        <p:nvSpPr>
          <p:cNvPr id="8" name="Rectangle 7">
            <a:extLst>
              <a:ext uri="{FF2B5EF4-FFF2-40B4-BE49-F238E27FC236}">
                <a16:creationId xmlns:a16="http://schemas.microsoft.com/office/drawing/2014/main" id="{55171113-C9CD-461C-9A3B-4BDFE3394E6D}"/>
              </a:ext>
            </a:extLst>
          </p:cNvPr>
          <p:cNvSpPr/>
          <p:nvPr userDrawn="1"/>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70A5FEA-99EB-EC50-A1C7-DF5140699DE5}"/>
              </a:ext>
            </a:extLst>
          </p:cNvPr>
          <p:cNvSpPr/>
          <p:nvPr userDrawn="1"/>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2574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1B2F-E488-85BC-6760-14F4486FCB61}"/>
              </a:ext>
            </a:extLst>
          </p:cNvPr>
          <p:cNvSpPr>
            <a:spLocks noGrp="1"/>
          </p:cNvSpPr>
          <p:nvPr>
            <p:ph type="title"/>
          </p:nvPr>
        </p:nvSpPr>
        <p:spPr/>
        <p:txBody>
          <a:bodyPr/>
          <a:lstStyle>
            <a:lvl1pPr>
              <a:defRPr>
                <a:solidFill>
                  <a:srgbClr val="77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721B4BE-DD8A-71BF-1D3F-BC52952E60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675FD-E2EF-134C-04EE-F44C6623CD2F}"/>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5" name="Footer Placeholder 4">
            <a:extLst>
              <a:ext uri="{FF2B5EF4-FFF2-40B4-BE49-F238E27FC236}">
                <a16:creationId xmlns:a16="http://schemas.microsoft.com/office/drawing/2014/main" id="{CBE1CC40-4EE7-8B09-5C36-7607095735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518B98-C916-DAF3-4D2A-800BFF15FFA2}"/>
              </a:ext>
            </a:extLst>
          </p:cNvPr>
          <p:cNvSpPr>
            <a:spLocks noGrp="1"/>
          </p:cNvSpPr>
          <p:nvPr>
            <p:ph type="sldNum" sz="quarter" idx="12"/>
          </p:nvPr>
        </p:nvSpPr>
        <p:spPr/>
        <p:txBody>
          <a:bodyPr/>
          <a:lstStyle/>
          <a:p>
            <a:fld id="{70FE923B-087A-4A33-9F2E-FECA46915510}" type="slidenum">
              <a:rPr lang="en-US" smtClean="0"/>
              <a:t>‹#›</a:t>
            </a:fld>
            <a:endParaRPr lang="en-US" dirty="0"/>
          </a:p>
        </p:txBody>
      </p:sp>
      <p:pic>
        <p:nvPicPr>
          <p:cNvPr id="7" name="Picture 6">
            <a:extLst>
              <a:ext uri="{FF2B5EF4-FFF2-40B4-BE49-F238E27FC236}">
                <a16:creationId xmlns:a16="http://schemas.microsoft.com/office/drawing/2014/main" id="{66B791A8-ABCD-EDC4-AD12-AFBC54DAB2E4}"/>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27568" r="73375" b="35996"/>
          <a:stretch/>
        </p:blipFill>
        <p:spPr>
          <a:xfrm>
            <a:off x="2321163" y="-807338"/>
            <a:ext cx="7549673" cy="7748819"/>
          </a:xfrm>
          <a:prstGeom prst="rect">
            <a:avLst/>
          </a:prstGeom>
        </p:spPr>
      </p:pic>
    </p:spTree>
    <p:extLst>
      <p:ext uri="{BB962C8B-B14F-4D97-AF65-F5344CB8AC3E}">
        <p14:creationId xmlns:p14="http://schemas.microsoft.com/office/powerpoint/2010/main" val="307070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9E22-10DF-B5EF-75D3-9D9671007BD4}"/>
              </a:ext>
            </a:extLst>
          </p:cNvPr>
          <p:cNvSpPr>
            <a:spLocks noGrp="1"/>
          </p:cNvSpPr>
          <p:nvPr>
            <p:ph type="title"/>
          </p:nvPr>
        </p:nvSpPr>
        <p:spPr>
          <a:xfrm>
            <a:off x="831851" y="1709742"/>
            <a:ext cx="10515600" cy="2852737"/>
          </a:xfrm>
        </p:spPr>
        <p:txBody>
          <a:bodyPr anchor="b"/>
          <a:lstStyle>
            <a:lvl1pPr>
              <a:defRPr sz="6000">
                <a:solidFill>
                  <a:srgbClr val="77000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E78F287-F59B-6AA7-9A09-14FE066464DA}"/>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907F3E-C11B-BB64-8D65-52D46B8E9DAD}"/>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5" name="Footer Placeholder 4">
            <a:extLst>
              <a:ext uri="{FF2B5EF4-FFF2-40B4-BE49-F238E27FC236}">
                <a16:creationId xmlns:a16="http://schemas.microsoft.com/office/drawing/2014/main" id="{8720E297-D5C4-C245-78E4-B58A66CDD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0B490C-3003-9F78-20F6-221AB2360395}"/>
              </a:ext>
            </a:extLst>
          </p:cNvPr>
          <p:cNvSpPr>
            <a:spLocks noGrp="1"/>
          </p:cNvSpPr>
          <p:nvPr>
            <p:ph type="sldNum" sz="quarter" idx="12"/>
          </p:nvPr>
        </p:nvSpPr>
        <p:spPr/>
        <p:txBody>
          <a:bodyPr/>
          <a:lstStyle/>
          <a:p>
            <a:fld id="{70FE923B-087A-4A33-9F2E-FECA46915510}" type="slidenum">
              <a:rPr lang="en-US" smtClean="0"/>
              <a:t>‹#›</a:t>
            </a:fld>
            <a:endParaRPr lang="en-US" dirty="0"/>
          </a:p>
        </p:txBody>
      </p:sp>
      <p:pic>
        <p:nvPicPr>
          <p:cNvPr id="7" name="Picture 6">
            <a:extLst>
              <a:ext uri="{FF2B5EF4-FFF2-40B4-BE49-F238E27FC236}">
                <a16:creationId xmlns:a16="http://schemas.microsoft.com/office/drawing/2014/main" id="{E90250C5-78F0-9199-B5DA-B014B1DFA4BB}"/>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27568" r="73375" b="35996"/>
          <a:stretch/>
        </p:blipFill>
        <p:spPr>
          <a:xfrm>
            <a:off x="2321163" y="-445410"/>
            <a:ext cx="7549673" cy="7748819"/>
          </a:xfrm>
          <a:prstGeom prst="rect">
            <a:avLst/>
          </a:prstGeom>
        </p:spPr>
      </p:pic>
    </p:spTree>
    <p:extLst>
      <p:ext uri="{BB962C8B-B14F-4D97-AF65-F5344CB8AC3E}">
        <p14:creationId xmlns:p14="http://schemas.microsoft.com/office/powerpoint/2010/main" val="321371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1241-AA75-DFAD-45AA-E7CD563B76B9}"/>
              </a:ext>
            </a:extLst>
          </p:cNvPr>
          <p:cNvSpPr>
            <a:spLocks noGrp="1"/>
          </p:cNvSpPr>
          <p:nvPr>
            <p:ph type="title"/>
          </p:nvPr>
        </p:nvSpPr>
        <p:spPr/>
        <p:txBody>
          <a:bodyPr/>
          <a:lstStyle>
            <a:lvl1pPr>
              <a:defRPr>
                <a:solidFill>
                  <a:srgbClr val="77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BCB7CC6-0FD8-D338-5736-3BDD1C0341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629DA-FA7A-0B80-9589-B497D4C7A3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217D20-04C3-B39B-9D23-729D65506EB6}"/>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6" name="Footer Placeholder 5">
            <a:extLst>
              <a:ext uri="{FF2B5EF4-FFF2-40B4-BE49-F238E27FC236}">
                <a16:creationId xmlns:a16="http://schemas.microsoft.com/office/drawing/2014/main" id="{3D876F54-2525-E968-7BE5-06696E99CD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91668D-BDB7-2C58-32C5-C068BA6F8D60}"/>
              </a:ext>
            </a:extLst>
          </p:cNvPr>
          <p:cNvSpPr>
            <a:spLocks noGrp="1"/>
          </p:cNvSpPr>
          <p:nvPr>
            <p:ph type="sldNum" sz="quarter" idx="12"/>
          </p:nvPr>
        </p:nvSpPr>
        <p:spPr/>
        <p:txBody>
          <a:bodyPr/>
          <a:lstStyle/>
          <a:p>
            <a:fld id="{70FE923B-087A-4A33-9F2E-FECA46915510}" type="slidenum">
              <a:rPr lang="en-US" smtClean="0"/>
              <a:t>‹#›</a:t>
            </a:fld>
            <a:endParaRPr lang="en-US" dirty="0"/>
          </a:p>
        </p:txBody>
      </p:sp>
      <p:pic>
        <p:nvPicPr>
          <p:cNvPr id="8" name="Picture 7">
            <a:extLst>
              <a:ext uri="{FF2B5EF4-FFF2-40B4-BE49-F238E27FC236}">
                <a16:creationId xmlns:a16="http://schemas.microsoft.com/office/drawing/2014/main" id="{1D48F5D8-45BA-D1B0-929B-90577F2AA05A}"/>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27568" r="73375" b="35996"/>
          <a:stretch/>
        </p:blipFill>
        <p:spPr>
          <a:xfrm>
            <a:off x="2321163" y="-807338"/>
            <a:ext cx="7549673" cy="7748819"/>
          </a:xfrm>
          <a:prstGeom prst="rect">
            <a:avLst/>
          </a:prstGeom>
        </p:spPr>
      </p:pic>
    </p:spTree>
    <p:extLst>
      <p:ext uri="{BB962C8B-B14F-4D97-AF65-F5344CB8AC3E}">
        <p14:creationId xmlns:p14="http://schemas.microsoft.com/office/powerpoint/2010/main" val="2801452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7933-D4CA-FE79-235D-2EF3A14D1CBE}"/>
              </a:ext>
            </a:extLst>
          </p:cNvPr>
          <p:cNvSpPr>
            <a:spLocks noGrp="1"/>
          </p:cNvSpPr>
          <p:nvPr>
            <p:ph type="title"/>
          </p:nvPr>
        </p:nvSpPr>
        <p:spPr>
          <a:xfrm>
            <a:off x="839788" y="365129"/>
            <a:ext cx="10515600" cy="1325563"/>
          </a:xfrm>
        </p:spPr>
        <p:txBody>
          <a:bodyPr/>
          <a:lstStyle>
            <a:lvl1pPr>
              <a:defRPr>
                <a:solidFill>
                  <a:srgbClr val="77000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29FF64D-469E-BB1B-96D7-19D3A7564A1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1A0704-D835-EB67-17D9-AAE703B9FA2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DAC9AB-7CFD-D82B-3A06-93B8715F9CD2}"/>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DDA7DA-EA20-1E15-0A19-AC07FB740B3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47C07-30DF-33F8-4D2F-2B7106EFD2B0}"/>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8" name="Footer Placeholder 7">
            <a:extLst>
              <a:ext uri="{FF2B5EF4-FFF2-40B4-BE49-F238E27FC236}">
                <a16:creationId xmlns:a16="http://schemas.microsoft.com/office/drawing/2014/main" id="{CB25A965-946F-7DD7-02F2-83A3233C20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12D0139-323C-757E-C61D-9DC31FDB5476}"/>
              </a:ext>
            </a:extLst>
          </p:cNvPr>
          <p:cNvSpPr>
            <a:spLocks noGrp="1"/>
          </p:cNvSpPr>
          <p:nvPr>
            <p:ph type="sldNum" sz="quarter" idx="12"/>
          </p:nvPr>
        </p:nvSpPr>
        <p:spPr/>
        <p:txBody>
          <a:bodyPr/>
          <a:lstStyle/>
          <a:p>
            <a:fld id="{70FE923B-087A-4A33-9F2E-FECA46915510}" type="slidenum">
              <a:rPr lang="en-US" smtClean="0"/>
              <a:t>‹#›</a:t>
            </a:fld>
            <a:endParaRPr lang="en-US" dirty="0"/>
          </a:p>
        </p:txBody>
      </p:sp>
      <p:pic>
        <p:nvPicPr>
          <p:cNvPr id="10" name="Picture 9">
            <a:extLst>
              <a:ext uri="{FF2B5EF4-FFF2-40B4-BE49-F238E27FC236}">
                <a16:creationId xmlns:a16="http://schemas.microsoft.com/office/drawing/2014/main" id="{2A65F9CE-B4E4-97B4-BBF4-C20235C77EE4}"/>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27568" r="73375" b="35996"/>
          <a:stretch/>
        </p:blipFill>
        <p:spPr>
          <a:xfrm>
            <a:off x="2321163" y="-807338"/>
            <a:ext cx="7549673" cy="7748819"/>
          </a:xfrm>
          <a:prstGeom prst="rect">
            <a:avLst/>
          </a:prstGeom>
        </p:spPr>
      </p:pic>
    </p:spTree>
    <p:extLst>
      <p:ext uri="{BB962C8B-B14F-4D97-AF65-F5344CB8AC3E}">
        <p14:creationId xmlns:p14="http://schemas.microsoft.com/office/powerpoint/2010/main" val="39780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B5A6-801C-5E8F-01DE-6670E250C2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1E6E9-886C-13A9-A22B-603529512319}"/>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4" name="Footer Placeholder 3">
            <a:extLst>
              <a:ext uri="{FF2B5EF4-FFF2-40B4-BE49-F238E27FC236}">
                <a16:creationId xmlns:a16="http://schemas.microsoft.com/office/drawing/2014/main" id="{EB5C706C-704B-3273-BEAA-A8D4515525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A8C4C-61A6-090B-9CA7-9C4E8B1095DE}"/>
              </a:ext>
            </a:extLst>
          </p:cNvPr>
          <p:cNvSpPr>
            <a:spLocks noGrp="1"/>
          </p:cNvSpPr>
          <p:nvPr>
            <p:ph type="sldNum" sz="quarter" idx="12"/>
          </p:nvPr>
        </p:nvSpPr>
        <p:spPr/>
        <p:txBody>
          <a:bodyPr/>
          <a:lstStyle/>
          <a:p>
            <a:fld id="{70FE923B-087A-4A33-9F2E-FECA46915510}" type="slidenum">
              <a:rPr lang="en-US" smtClean="0"/>
              <a:t>‹#›</a:t>
            </a:fld>
            <a:endParaRPr lang="en-US" dirty="0"/>
          </a:p>
        </p:txBody>
      </p:sp>
      <p:pic>
        <p:nvPicPr>
          <p:cNvPr id="6" name="Picture 5">
            <a:extLst>
              <a:ext uri="{FF2B5EF4-FFF2-40B4-BE49-F238E27FC236}">
                <a16:creationId xmlns:a16="http://schemas.microsoft.com/office/drawing/2014/main" id="{36F0B5D2-598E-D48A-4777-21F03F23A1C9}"/>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27568" r="73375" b="35996"/>
          <a:stretch/>
        </p:blipFill>
        <p:spPr>
          <a:xfrm>
            <a:off x="2321163" y="-807338"/>
            <a:ext cx="7549673" cy="7748819"/>
          </a:xfrm>
          <a:prstGeom prst="rect">
            <a:avLst/>
          </a:prstGeom>
        </p:spPr>
      </p:pic>
    </p:spTree>
    <p:extLst>
      <p:ext uri="{BB962C8B-B14F-4D97-AF65-F5344CB8AC3E}">
        <p14:creationId xmlns:p14="http://schemas.microsoft.com/office/powerpoint/2010/main" val="1216076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27521-EEF9-5494-3334-EDECECF6F42F}"/>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3" name="Footer Placeholder 2">
            <a:extLst>
              <a:ext uri="{FF2B5EF4-FFF2-40B4-BE49-F238E27FC236}">
                <a16:creationId xmlns:a16="http://schemas.microsoft.com/office/drawing/2014/main" id="{F71F26E2-052B-637A-3AD2-E118307853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E15E7E-182A-2D1A-E358-815AC4B0DD9E}"/>
              </a:ext>
            </a:extLst>
          </p:cNvPr>
          <p:cNvSpPr>
            <a:spLocks noGrp="1"/>
          </p:cNvSpPr>
          <p:nvPr>
            <p:ph type="sldNum" sz="quarter" idx="12"/>
          </p:nvPr>
        </p:nvSpPr>
        <p:spPr/>
        <p:txBody>
          <a:bodyPr/>
          <a:lstStyle/>
          <a:p>
            <a:fld id="{70FE923B-087A-4A33-9F2E-FECA46915510}" type="slidenum">
              <a:rPr lang="en-US" smtClean="0"/>
              <a:t>‹#›</a:t>
            </a:fld>
            <a:endParaRPr lang="en-US" dirty="0"/>
          </a:p>
        </p:txBody>
      </p:sp>
      <p:pic>
        <p:nvPicPr>
          <p:cNvPr id="5" name="Picture 4">
            <a:extLst>
              <a:ext uri="{FF2B5EF4-FFF2-40B4-BE49-F238E27FC236}">
                <a16:creationId xmlns:a16="http://schemas.microsoft.com/office/drawing/2014/main" id="{57ABA4DB-694C-3B59-12FC-6618D107E5FA}"/>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27568" r="73375" b="35996"/>
          <a:stretch/>
        </p:blipFill>
        <p:spPr>
          <a:xfrm>
            <a:off x="2321163" y="-807338"/>
            <a:ext cx="7549673" cy="7748819"/>
          </a:xfrm>
          <a:prstGeom prst="rect">
            <a:avLst/>
          </a:prstGeom>
        </p:spPr>
      </p:pic>
    </p:spTree>
    <p:extLst>
      <p:ext uri="{BB962C8B-B14F-4D97-AF65-F5344CB8AC3E}">
        <p14:creationId xmlns:p14="http://schemas.microsoft.com/office/powerpoint/2010/main" val="2608040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0900-7FD5-DE2E-A695-145306E11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3B550F-9986-2E3D-C833-2478A68AE4C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44DE3-A639-48A5-AED8-167712E8345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25EC9-28FA-A251-E9A3-8195BBF28194}"/>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6" name="Footer Placeholder 5">
            <a:extLst>
              <a:ext uri="{FF2B5EF4-FFF2-40B4-BE49-F238E27FC236}">
                <a16:creationId xmlns:a16="http://schemas.microsoft.com/office/drawing/2014/main" id="{BA28F248-2F3E-9B1B-CB66-DA8BD64D3E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85C594-20E7-A284-440D-043AF92B3497}"/>
              </a:ext>
            </a:extLst>
          </p:cNvPr>
          <p:cNvSpPr>
            <a:spLocks noGrp="1"/>
          </p:cNvSpPr>
          <p:nvPr>
            <p:ph type="sldNum" sz="quarter" idx="12"/>
          </p:nvPr>
        </p:nvSpPr>
        <p:spPr/>
        <p:txBody>
          <a:bodyPr/>
          <a:lstStyle/>
          <a:p>
            <a:fld id="{70FE923B-087A-4A33-9F2E-FECA46915510}" type="slidenum">
              <a:rPr lang="en-US" smtClean="0"/>
              <a:t>‹#›</a:t>
            </a:fld>
            <a:endParaRPr lang="en-US" dirty="0"/>
          </a:p>
        </p:txBody>
      </p:sp>
      <p:pic>
        <p:nvPicPr>
          <p:cNvPr id="8" name="Picture 7">
            <a:extLst>
              <a:ext uri="{FF2B5EF4-FFF2-40B4-BE49-F238E27FC236}">
                <a16:creationId xmlns:a16="http://schemas.microsoft.com/office/drawing/2014/main" id="{2A4A19D4-1D0D-1E4A-19CC-D46F6AF752EB}"/>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27568" r="73375" b="35996"/>
          <a:stretch/>
        </p:blipFill>
        <p:spPr>
          <a:xfrm>
            <a:off x="2321163" y="-807338"/>
            <a:ext cx="7549673" cy="7748819"/>
          </a:xfrm>
          <a:prstGeom prst="rect">
            <a:avLst/>
          </a:prstGeom>
        </p:spPr>
      </p:pic>
    </p:spTree>
    <p:extLst>
      <p:ext uri="{BB962C8B-B14F-4D97-AF65-F5344CB8AC3E}">
        <p14:creationId xmlns:p14="http://schemas.microsoft.com/office/powerpoint/2010/main" val="241656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1B2F-E488-85BC-6760-14F4486FC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1B4BE-DD8A-71BF-1D3F-BC52952E60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675FD-E2EF-134C-04EE-F44C6623CD2F}"/>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5" name="Footer Placeholder 4">
            <a:extLst>
              <a:ext uri="{FF2B5EF4-FFF2-40B4-BE49-F238E27FC236}">
                <a16:creationId xmlns:a16="http://schemas.microsoft.com/office/drawing/2014/main" id="{CBE1CC40-4EE7-8B09-5C36-7607095735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518B98-C916-DAF3-4D2A-800BFF15FFA2}"/>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3990091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E091-8664-39A1-B80D-0EBF74B33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D1424F-1439-A49D-8BE0-2C6BCA0A18B1}"/>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C88AADE6-8E38-1EE9-72BC-BA826C5ACBC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03739-F627-F6D6-1B6E-289B656A51C0}"/>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6" name="Footer Placeholder 5">
            <a:extLst>
              <a:ext uri="{FF2B5EF4-FFF2-40B4-BE49-F238E27FC236}">
                <a16:creationId xmlns:a16="http://schemas.microsoft.com/office/drawing/2014/main" id="{706EF4CC-279A-0E47-950E-DB6403B8E4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7B9DA6-58D2-C5C4-0BFC-513678C33862}"/>
              </a:ext>
            </a:extLst>
          </p:cNvPr>
          <p:cNvSpPr>
            <a:spLocks noGrp="1"/>
          </p:cNvSpPr>
          <p:nvPr>
            <p:ph type="sldNum" sz="quarter" idx="12"/>
          </p:nvPr>
        </p:nvSpPr>
        <p:spPr/>
        <p:txBody>
          <a:bodyPr/>
          <a:lstStyle/>
          <a:p>
            <a:fld id="{70FE923B-087A-4A33-9F2E-FECA46915510}" type="slidenum">
              <a:rPr lang="en-US" smtClean="0"/>
              <a:t>‹#›</a:t>
            </a:fld>
            <a:endParaRPr lang="en-US" dirty="0"/>
          </a:p>
        </p:txBody>
      </p:sp>
      <p:pic>
        <p:nvPicPr>
          <p:cNvPr id="8" name="Picture 7">
            <a:extLst>
              <a:ext uri="{FF2B5EF4-FFF2-40B4-BE49-F238E27FC236}">
                <a16:creationId xmlns:a16="http://schemas.microsoft.com/office/drawing/2014/main" id="{B5D5B388-A765-1892-6F92-152E62597633}"/>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27568" r="73375" b="35996"/>
          <a:stretch/>
        </p:blipFill>
        <p:spPr>
          <a:xfrm>
            <a:off x="2321163" y="-807338"/>
            <a:ext cx="7549673" cy="7748819"/>
          </a:xfrm>
          <a:prstGeom prst="rect">
            <a:avLst/>
          </a:prstGeom>
        </p:spPr>
      </p:pic>
    </p:spTree>
    <p:extLst>
      <p:ext uri="{BB962C8B-B14F-4D97-AF65-F5344CB8AC3E}">
        <p14:creationId xmlns:p14="http://schemas.microsoft.com/office/powerpoint/2010/main" val="3306540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B9B0-C34E-96F7-E178-9E379F36C3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157D07-1CFF-E06F-B35E-047F2A1A9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88BAB-5B42-C088-C5AF-758FB7115741}"/>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5" name="Footer Placeholder 4">
            <a:extLst>
              <a:ext uri="{FF2B5EF4-FFF2-40B4-BE49-F238E27FC236}">
                <a16:creationId xmlns:a16="http://schemas.microsoft.com/office/drawing/2014/main" id="{E8CBF913-1BED-2233-7925-43E058A157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BCE717-1489-4D92-D7F6-D4ECFE31873F}"/>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377734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9AF3DA-9B95-E642-FBCF-26B0C710548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7EDD51-8120-B797-67CF-85FA348EA035}"/>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02A21-BE03-FF31-31D2-4CF4D2058B52}"/>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5" name="Footer Placeholder 4">
            <a:extLst>
              <a:ext uri="{FF2B5EF4-FFF2-40B4-BE49-F238E27FC236}">
                <a16:creationId xmlns:a16="http://schemas.microsoft.com/office/drawing/2014/main" id="{C51B9BDA-8D01-1E03-87A8-D40F8B5108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6F2046-F042-FF0D-9565-F4157BD6FCBE}"/>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269426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9E22-10DF-B5EF-75D3-9D9671007BD4}"/>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8F287-F59B-6AA7-9A09-14FE066464DA}"/>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907F3E-C11B-BB64-8D65-52D46B8E9DAD}"/>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5" name="Footer Placeholder 4">
            <a:extLst>
              <a:ext uri="{FF2B5EF4-FFF2-40B4-BE49-F238E27FC236}">
                <a16:creationId xmlns:a16="http://schemas.microsoft.com/office/drawing/2014/main" id="{8720E297-D5C4-C245-78E4-B58A66CDD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0B490C-3003-9F78-20F6-221AB2360395}"/>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380258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1241-AA75-DFAD-45AA-E7CD563B7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B7CC6-0FD8-D338-5736-3BDD1C0341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629DA-FA7A-0B80-9589-B497D4C7A3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217D20-04C3-B39B-9D23-729D65506EB6}"/>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6" name="Footer Placeholder 5">
            <a:extLst>
              <a:ext uri="{FF2B5EF4-FFF2-40B4-BE49-F238E27FC236}">
                <a16:creationId xmlns:a16="http://schemas.microsoft.com/office/drawing/2014/main" id="{3D876F54-2525-E968-7BE5-06696E99CD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91668D-BDB7-2C58-32C5-C068BA6F8D60}"/>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426782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7933-D4CA-FE79-235D-2EF3A14D1CBE}"/>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9FF64D-469E-BB1B-96D7-19D3A7564A1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1A0704-D835-EB67-17D9-AAE703B9FA2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DAC9AB-7CFD-D82B-3A06-93B8715F9CD2}"/>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DDA7DA-EA20-1E15-0A19-AC07FB740B3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47C07-30DF-33F8-4D2F-2B7106EFD2B0}"/>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8" name="Footer Placeholder 7">
            <a:extLst>
              <a:ext uri="{FF2B5EF4-FFF2-40B4-BE49-F238E27FC236}">
                <a16:creationId xmlns:a16="http://schemas.microsoft.com/office/drawing/2014/main" id="{CB25A965-946F-7DD7-02F2-83A3233C20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12D0139-323C-757E-C61D-9DC31FDB5476}"/>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356313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B5A6-801C-5E8F-01DE-6670E250C2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1E6E9-886C-13A9-A22B-603529512319}"/>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4" name="Footer Placeholder 3">
            <a:extLst>
              <a:ext uri="{FF2B5EF4-FFF2-40B4-BE49-F238E27FC236}">
                <a16:creationId xmlns:a16="http://schemas.microsoft.com/office/drawing/2014/main" id="{EB5C706C-704B-3273-BEAA-A8D4515525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A8C4C-61A6-090B-9CA7-9C4E8B1095DE}"/>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330452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27521-EEF9-5494-3334-EDECECF6F42F}"/>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3" name="Footer Placeholder 2">
            <a:extLst>
              <a:ext uri="{FF2B5EF4-FFF2-40B4-BE49-F238E27FC236}">
                <a16:creationId xmlns:a16="http://schemas.microsoft.com/office/drawing/2014/main" id="{F71F26E2-052B-637A-3AD2-E118307853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E15E7E-182A-2D1A-E358-815AC4B0DD9E}"/>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412374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0900-7FD5-DE2E-A695-145306E11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3B550F-9986-2E3D-C833-2478A68AE4C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44DE3-A639-48A5-AED8-167712E8345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25EC9-28FA-A251-E9A3-8195BBF28194}"/>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6" name="Footer Placeholder 5">
            <a:extLst>
              <a:ext uri="{FF2B5EF4-FFF2-40B4-BE49-F238E27FC236}">
                <a16:creationId xmlns:a16="http://schemas.microsoft.com/office/drawing/2014/main" id="{BA28F248-2F3E-9B1B-CB66-DA8BD64D3E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85C594-20E7-A284-440D-043AF92B3497}"/>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236606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E091-8664-39A1-B80D-0EBF74B33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D1424F-1439-A49D-8BE0-2C6BCA0A18B1}"/>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C88AADE6-8E38-1EE9-72BC-BA826C5ACBC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03739-F627-F6D6-1B6E-289B656A51C0}"/>
              </a:ext>
            </a:extLst>
          </p:cNvPr>
          <p:cNvSpPr>
            <a:spLocks noGrp="1"/>
          </p:cNvSpPr>
          <p:nvPr>
            <p:ph type="dt" sz="half" idx="10"/>
          </p:nvPr>
        </p:nvSpPr>
        <p:spPr/>
        <p:txBody>
          <a:bodyPr/>
          <a:lstStyle/>
          <a:p>
            <a:fld id="{DBCAE6A9-BCB5-485F-BF1E-478D73AF57AD}" type="datetimeFigureOut">
              <a:rPr lang="en-US" smtClean="0"/>
              <a:t>7/29/24</a:t>
            </a:fld>
            <a:endParaRPr lang="en-US" dirty="0"/>
          </a:p>
        </p:txBody>
      </p:sp>
      <p:sp>
        <p:nvSpPr>
          <p:cNvPr id="6" name="Footer Placeholder 5">
            <a:extLst>
              <a:ext uri="{FF2B5EF4-FFF2-40B4-BE49-F238E27FC236}">
                <a16:creationId xmlns:a16="http://schemas.microsoft.com/office/drawing/2014/main" id="{706EF4CC-279A-0E47-950E-DB6403B8E4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7B9DA6-58D2-C5C4-0BFC-513678C33862}"/>
              </a:ext>
            </a:extLst>
          </p:cNvPr>
          <p:cNvSpPr>
            <a:spLocks noGrp="1"/>
          </p:cNvSpPr>
          <p:nvPr>
            <p:ph type="sldNum" sz="quarter" idx="12"/>
          </p:nvPr>
        </p:nvSpPr>
        <p:spPr/>
        <p:txBody>
          <a:bodyPr/>
          <a:lstStyle/>
          <a:p>
            <a:fld id="{70FE923B-087A-4A33-9F2E-FECA46915510}" type="slidenum">
              <a:rPr lang="en-US" smtClean="0"/>
              <a:t>‹#›</a:t>
            </a:fld>
            <a:endParaRPr lang="en-US" dirty="0"/>
          </a:p>
        </p:txBody>
      </p:sp>
    </p:spTree>
    <p:extLst>
      <p:ext uri="{BB962C8B-B14F-4D97-AF65-F5344CB8AC3E}">
        <p14:creationId xmlns:p14="http://schemas.microsoft.com/office/powerpoint/2010/main" val="3884219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3EF4D-E7FD-D671-3BEC-40E9D33877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D67485-443A-E333-B241-A3045EF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C1E48-F18C-5B4A-F064-25C211661F0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AE6A9-BCB5-485F-BF1E-478D73AF57AD}" type="datetimeFigureOut">
              <a:rPr lang="en-US" smtClean="0"/>
              <a:t>7/29/24</a:t>
            </a:fld>
            <a:endParaRPr lang="en-US" dirty="0"/>
          </a:p>
        </p:txBody>
      </p:sp>
      <p:sp>
        <p:nvSpPr>
          <p:cNvPr id="5" name="Footer Placeholder 4">
            <a:extLst>
              <a:ext uri="{FF2B5EF4-FFF2-40B4-BE49-F238E27FC236}">
                <a16:creationId xmlns:a16="http://schemas.microsoft.com/office/drawing/2014/main" id="{709D377F-2569-F51D-786F-19F96D005854}"/>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FE7F8E-C6AA-E671-CEA1-70137C41EA87}"/>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E923B-087A-4A33-9F2E-FECA46915510}" type="slidenum">
              <a:rPr lang="en-US" smtClean="0"/>
              <a:t>‹#›</a:t>
            </a:fld>
            <a:endParaRPr lang="en-US" dirty="0"/>
          </a:p>
        </p:txBody>
      </p:sp>
    </p:spTree>
    <p:extLst>
      <p:ext uri="{BB962C8B-B14F-4D97-AF65-F5344CB8AC3E}">
        <p14:creationId xmlns:p14="http://schemas.microsoft.com/office/powerpoint/2010/main" val="1803834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3EF4D-E7FD-D671-3BEC-40E9D33877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FD67485-443A-E333-B241-A3045EF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0C1E48-F18C-5B4A-F064-25C211661F0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AE6A9-BCB5-485F-BF1E-478D73AF57AD}" type="datetimeFigureOut">
              <a:rPr lang="en-US" smtClean="0"/>
              <a:t>7/29/24</a:t>
            </a:fld>
            <a:endParaRPr lang="en-US" dirty="0"/>
          </a:p>
        </p:txBody>
      </p:sp>
      <p:sp>
        <p:nvSpPr>
          <p:cNvPr id="5" name="Footer Placeholder 4">
            <a:extLst>
              <a:ext uri="{FF2B5EF4-FFF2-40B4-BE49-F238E27FC236}">
                <a16:creationId xmlns:a16="http://schemas.microsoft.com/office/drawing/2014/main" id="{709D377F-2569-F51D-786F-19F96D005854}"/>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FE7F8E-C6AA-E671-CEA1-70137C41EA87}"/>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E923B-087A-4A33-9F2E-FECA46915510}" type="slidenum">
              <a:rPr lang="en-US" smtClean="0"/>
              <a:t>‹#›</a:t>
            </a:fld>
            <a:endParaRPr lang="en-US" dirty="0"/>
          </a:p>
        </p:txBody>
      </p:sp>
      <p:sp>
        <p:nvSpPr>
          <p:cNvPr id="11" name="Rectangle 10">
            <a:extLst>
              <a:ext uri="{FF2B5EF4-FFF2-40B4-BE49-F238E27FC236}">
                <a16:creationId xmlns:a16="http://schemas.microsoft.com/office/drawing/2014/main" id="{163ADB00-BF2A-2264-37CE-2F86770BC6A6}"/>
              </a:ext>
            </a:extLst>
          </p:cNvPr>
          <p:cNvSpPr/>
          <p:nvPr userDrawn="1"/>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0CB4532-F486-3C7D-24CD-D91E6A1FA658}"/>
              </a:ext>
            </a:extLst>
          </p:cNvPr>
          <p:cNvSpPr/>
          <p:nvPr userDrawn="1"/>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2716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b="1" kern="1200">
          <a:solidFill>
            <a:schemeClr val="tx1"/>
          </a:solidFill>
          <a:latin typeface="Montserrat" pitchFamily="2" charset="77"/>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2.png"/><Relationship Id="rId7" Type="http://schemas.openxmlformats.org/officeDocument/2006/relationships/image" Target="../media/image16.svg"/><Relationship Id="rId12" Type="http://schemas.openxmlformats.org/officeDocument/2006/relationships/image" Target="../media/image21.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3E69AB-B6C4-26FC-3017-C99EF162C18A}"/>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366124" y="-1175344"/>
            <a:ext cx="5694512" cy="4270884"/>
          </a:xfrm>
          <a:prstGeom prst="rect">
            <a:avLst/>
          </a:prstGeom>
        </p:spPr>
      </p:pic>
      <p:sp>
        <p:nvSpPr>
          <p:cNvPr id="9" name="Rectangle 8">
            <a:extLst>
              <a:ext uri="{FF2B5EF4-FFF2-40B4-BE49-F238E27FC236}">
                <a16:creationId xmlns:a16="http://schemas.microsoft.com/office/drawing/2014/main" id="{C1925337-A7ED-F214-F3EA-A597DC9DFC73}"/>
              </a:ext>
            </a:extLst>
          </p:cNvPr>
          <p:cNvSpPr/>
          <p:nvPr/>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672864-523A-E231-A468-73A3F443AD4E}"/>
              </a:ext>
            </a:extLst>
          </p:cNvPr>
          <p:cNvSpPr/>
          <p:nvPr/>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FD5B619E-0B02-8E8C-83DA-04221BDC8859}"/>
              </a:ext>
            </a:extLst>
          </p:cNvPr>
          <p:cNvSpPr>
            <a:spLocks noGrp="1"/>
          </p:cNvSpPr>
          <p:nvPr>
            <p:ph type="title"/>
          </p:nvPr>
        </p:nvSpPr>
        <p:spPr>
          <a:xfrm>
            <a:off x="2366123" y="2494722"/>
            <a:ext cx="7459754" cy="2491907"/>
          </a:xfrm>
        </p:spPr>
        <p:txBody>
          <a:bodyPr>
            <a:normAutofit fontScale="90000"/>
          </a:bodyPr>
          <a:lstStyle/>
          <a:p>
            <a:pPr algn="ctr"/>
            <a:r>
              <a:rPr lang="en-US" b="1" dirty="0">
                <a:solidFill>
                  <a:srgbClr val="770000"/>
                </a:solidFill>
                <a:latin typeface="Montserrat" panose="00000500000000000000" pitchFamily="2" charset="0"/>
              </a:rPr>
              <a:t>August 2024 Non-Public School Tabletop Exercise</a:t>
            </a:r>
            <a:br>
              <a:rPr lang="en-US" b="1" dirty="0">
                <a:solidFill>
                  <a:srgbClr val="770000"/>
                </a:solidFill>
                <a:latin typeface="Montserrat" panose="00000500000000000000" pitchFamily="2" charset="0"/>
              </a:rPr>
            </a:br>
            <a:br>
              <a:rPr lang="en-US" dirty="0">
                <a:latin typeface="Montserrat" panose="00000500000000000000" pitchFamily="2" charset="0"/>
              </a:rPr>
            </a:br>
            <a:r>
              <a:rPr lang="en-US" b="1" dirty="0">
                <a:latin typeface="Montserrat" panose="00000500000000000000" pitchFamily="2" charset="0"/>
              </a:rPr>
              <a:t>Facilitator Briefing</a:t>
            </a:r>
            <a:br>
              <a:rPr lang="en-US" dirty="0">
                <a:latin typeface="Montserrat" panose="00000500000000000000" pitchFamily="2" charset="0"/>
              </a:rPr>
            </a:br>
            <a:r>
              <a:rPr lang="en-US" sz="3100" dirty="0">
                <a:latin typeface="Montserrat" panose="00000500000000000000" pitchFamily="2" charset="0"/>
              </a:rPr>
              <a:t>Monday, July 29, 2024</a:t>
            </a:r>
            <a:endParaRPr lang="en-US" sz="3100" b="1" dirty="0">
              <a:latin typeface="Montserrat" panose="00000500000000000000" pitchFamily="2" charset="0"/>
            </a:endParaRPr>
          </a:p>
        </p:txBody>
      </p:sp>
    </p:spTree>
    <p:extLst>
      <p:ext uri="{BB962C8B-B14F-4D97-AF65-F5344CB8AC3E}">
        <p14:creationId xmlns:p14="http://schemas.microsoft.com/office/powerpoint/2010/main" val="713558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2" y="-442071"/>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778763" y="234398"/>
            <a:ext cx="10515600" cy="1325563"/>
          </a:xfrm>
        </p:spPr>
        <p:txBody>
          <a:bodyPr>
            <a:normAutofit/>
          </a:bodyPr>
          <a:lstStyle/>
          <a:p>
            <a:r>
              <a:rPr lang="en-US" sz="3600" b="1" dirty="0">
                <a:solidFill>
                  <a:srgbClr val="770000"/>
                </a:solidFill>
                <a:latin typeface="Montserrat" panose="00000500000000000000" pitchFamily="2" charset="0"/>
              </a:rPr>
              <a:t>Exercise Rhythm</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13" name="Content Placeholder 2">
            <a:extLst>
              <a:ext uri="{FF2B5EF4-FFF2-40B4-BE49-F238E27FC236}">
                <a16:creationId xmlns:a16="http://schemas.microsoft.com/office/drawing/2014/main" id="{B9347857-0007-FE62-06CA-14E94F41A3DD}"/>
              </a:ext>
            </a:extLst>
          </p:cNvPr>
          <p:cNvSpPr>
            <a:spLocks noGrp="1"/>
          </p:cNvSpPr>
          <p:nvPr>
            <p:ph idx="1"/>
          </p:nvPr>
        </p:nvSpPr>
        <p:spPr>
          <a:xfrm>
            <a:off x="780147" y="2367564"/>
            <a:ext cx="11224317" cy="4766127"/>
          </a:xfrm>
        </p:spPr>
        <p:txBody>
          <a:bodyPr>
            <a:normAutofit/>
          </a:bodyPr>
          <a:lstStyle/>
          <a:p>
            <a:pPr lvl="1">
              <a:spcBef>
                <a:spcPts val="800"/>
              </a:spcBef>
              <a:spcAft>
                <a:spcPts val="800"/>
              </a:spcAft>
            </a:pPr>
            <a:endParaRPr lang="en-US" sz="2400" b="1" dirty="0">
              <a:solidFill>
                <a:schemeClr val="bg1"/>
              </a:solidFill>
              <a:latin typeface="Montserrat" panose="00000500000000000000" pitchFamily="2" charset="0"/>
            </a:endParaRPr>
          </a:p>
          <a:p>
            <a:pPr marL="457189" lvl="1" indent="0">
              <a:spcBef>
                <a:spcPts val="800"/>
              </a:spcBef>
              <a:spcAft>
                <a:spcPts val="800"/>
              </a:spcAft>
              <a:buNone/>
            </a:pPr>
            <a:r>
              <a:rPr lang="en-US" sz="2800" dirty="0">
                <a:solidFill>
                  <a:schemeClr val="bg1"/>
                </a:solidFill>
                <a:latin typeface="Montserrat" panose="00000500000000000000" pitchFamily="2" charset="0"/>
              </a:rPr>
              <a:t>Scenario Introduction (MCSS Live Stream)</a:t>
            </a:r>
          </a:p>
          <a:p>
            <a:pPr lvl="3">
              <a:spcBef>
                <a:spcPts val="800"/>
              </a:spcBef>
              <a:spcAft>
                <a:spcPts val="800"/>
              </a:spcAft>
            </a:pPr>
            <a:r>
              <a:rPr lang="en-US" sz="2400" dirty="0">
                <a:solidFill>
                  <a:schemeClr val="bg1"/>
                </a:solidFill>
                <a:latin typeface="Montserrat" panose="00000500000000000000" pitchFamily="2" charset="0"/>
              </a:rPr>
              <a:t>Breakout: Local Group Discussion </a:t>
            </a:r>
          </a:p>
          <a:p>
            <a:pPr>
              <a:spcBef>
                <a:spcPts val="800"/>
              </a:spcBef>
              <a:spcAft>
                <a:spcPts val="800"/>
              </a:spcAft>
            </a:pPr>
            <a:endParaRPr lang="en-US" dirty="0">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pic>
        <p:nvPicPr>
          <p:cNvPr id="3" name="Graphic 2" descr="Online meeting with solid fill">
            <a:extLst>
              <a:ext uri="{FF2B5EF4-FFF2-40B4-BE49-F238E27FC236}">
                <a16:creationId xmlns:a16="http://schemas.microsoft.com/office/drawing/2014/main" id="{58419F4F-8C2F-DEBF-057B-E1AA12267F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2306" y="3893619"/>
            <a:ext cx="545068" cy="545068"/>
          </a:xfrm>
          <a:prstGeom prst="rect">
            <a:avLst/>
          </a:prstGeom>
        </p:spPr>
      </p:pic>
      <p:pic>
        <p:nvPicPr>
          <p:cNvPr id="14" name="Graphic 13" descr="Customer Review">
            <a:extLst>
              <a:ext uri="{FF2B5EF4-FFF2-40B4-BE49-F238E27FC236}">
                <a16:creationId xmlns:a16="http://schemas.microsoft.com/office/drawing/2014/main" id="{3F3ED15C-0D2F-0AC6-1117-1B13EA0795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66930" y="3462876"/>
            <a:ext cx="545068" cy="545068"/>
          </a:xfrm>
          <a:prstGeom prst="rect">
            <a:avLst/>
          </a:prstGeom>
        </p:spPr>
      </p:pic>
      <p:pic>
        <p:nvPicPr>
          <p:cNvPr id="18" name="Graphic 17" descr="Web cam with solid fill">
            <a:extLst>
              <a:ext uri="{FF2B5EF4-FFF2-40B4-BE49-F238E27FC236}">
                <a16:creationId xmlns:a16="http://schemas.microsoft.com/office/drawing/2014/main" id="{FF70A347-DB15-8F63-0D0C-C1C919F252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10674" y="3432339"/>
            <a:ext cx="549678" cy="549678"/>
          </a:xfrm>
          <a:prstGeom prst="rect">
            <a:avLst/>
          </a:prstGeom>
        </p:spPr>
      </p:pic>
      <p:pic>
        <p:nvPicPr>
          <p:cNvPr id="20" name="Graphic 19" descr="Web cam with solid fill">
            <a:extLst>
              <a:ext uri="{FF2B5EF4-FFF2-40B4-BE49-F238E27FC236}">
                <a16:creationId xmlns:a16="http://schemas.microsoft.com/office/drawing/2014/main" id="{7B225589-E137-6151-9A61-2DBE02A6A6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58699" y="3889009"/>
            <a:ext cx="549678" cy="549678"/>
          </a:xfrm>
          <a:prstGeom prst="rect">
            <a:avLst/>
          </a:prstGeom>
        </p:spPr>
      </p:pic>
      <p:pic>
        <p:nvPicPr>
          <p:cNvPr id="22" name="Graphic 21" descr="Close outline">
            <a:extLst>
              <a:ext uri="{FF2B5EF4-FFF2-40B4-BE49-F238E27FC236}">
                <a16:creationId xmlns:a16="http://schemas.microsoft.com/office/drawing/2014/main" id="{D1E5D7AF-715C-C6A9-29C4-ED336F8FC3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39019" y="5593358"/>
            <a:ext cx="817865" cy="817865"/>
          </a:xfrm>
          <a:prstGeom prst="rect">
            <a:avLst/>
          </a:prstGeom>
        </p:spPr>
      </p:pic>
      <p:pic>
        <p:nvPicPr>
          <p:cNvPr id="23" name="Graphic 22" descr="Close outline">
            <a:extLst>
              <a:ext uri="{FF2B5EF4-FFF2-40B4-BE49-F238E27FC236}">
                <a16:creationId xmlns:a16="http://schemas.microsoft.com/office/drawing/2014/main" id="{8BFE5729-E4E7-5D2A-890B-4AD94B7AEB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91188" y="3277357"/>
            <a:ext cx="817865" cy="817865"/>
          </a:xfrm>
          <a:prstGeom prst="rect">
            <a:avLst/>
          </a:prstGeom>
        </p:spPr>
      </p:pic>
      <p:grpSp>
        <p:nvGrpSpPr>
          <p:cNvPr id="36" name="Group 35">
            <a:extLst>
              <a:ext uri="{FF2B5EF4-FFF2-40B4-BE49-F238E27FC236}">
                <a16:creationId xmlns:a16="http://schemas.microsoft.com/office/drawing/2014/main" id="{6CDF69EB-82FF-D188-3DE0-25D3E00410A0}"/>
              </a:ext>
            </a:extLst>
          </p:cNvPr>
          <p:cNvGrpSpPr/>
          <p:nvPr/>
        </p:nvGrpSpPr>
        <p:grpSpPr>
          <a:xfrm>
            <a:off x="277318" y="812176"/>
            <a:ext cx="11224317" cy="4766127"/>
            <a:chOff x="778763" y="2308570"/>
            <a:chExt cx="11224317" cy="4766127"/>
          </a:xfrm>
        </p:grpSpPr>
        <p:sp>
          <p:nvSpPr>
            <p:cNvPr id="11" name="Rounded Rectangle 10">
              <a:extLst>
                <a:ext uri="{FF2B5EF4-FFF2-40B4-BE49-F238E27FC236}">
                  <a16:creationId xmlns:a16="http://schemas.microsoft.com/office/drawing/2014/main" id="{8D0B4FDB-AABF-E2A6-3FF2-C8E7518689C9}"/>
                </a:ext>
              </a:extLst>
            </p:cNvPr>
            <p:cNvSpPr/>
            <p:nvPr/>
          </p:nvSpPr>
          <p:spPr>
            <a:xfrm>
              <a:off x="972011" y="2884041"/>
              <a:ext cx="9685896" cy="1503283"/>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B4B20B12-FECD-20B1-D255-AE5B9CB842F8}"/>
                </a:ext>
              </a:extLst>
            </p:cNvPr>
            <p:cNvSpPr/>
            <p:nvPr/>
          </p:nvSpPr>
          <p:spPr>
            <a:xfrm>
              <a:off x="1414461" y="4454267"/>
              <a:ext cx="9505346" cy="1503283"/>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a:extLst>
                <a:ext uri="{FF2B5EF4-FFF2-40B4-BE49-F238E27FC236}">
                  <a16:creationId xmlns:a16="http://schemas.microsoft.com/office/drawing/2014/main" id="{4470A8C0-4E63-3F73-CE0A-44C59C8E82CC}"/>
                </a:ext>
              </a:extLst>
            </p:cNvPr>
            <p:cNvSpPr txBox="1">
              <a:spLocks/>
            </p:cNvSpPr>
            <p:nvPr/>
          </p:nvSpPr>
          <p:spPr>
            <a:xfrm>
              <a:off x="778763" y="2308570"/>
              <a:ext cx="11224317" cy="476612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800"/>
                </a:spcBef>
                <a:spcAft>
                  <a:spcPts val="800"/>
                </a:spcAft>
              </a:pPr>
              <a:endParaRPr lang="en-US" b="1" dirty="0">
                <a:solidFill>
                  <a:schemeClr val="bg1"/>
                </a:solidFill>
                <a:latin typeface="Montserrat" panose="00000500000000000000" pitchFamily="2" charset="0"/>
              </a:endParaRPr>
            </a:p>
            <a:p>
              <a:pPr marL="457189" lvl="1" indent="0">
                <a:spcBef>
                  <a:spcPts val="800"/>
                </a:spcBef>
                <a:spcAft>
                  <a:spcPts val="800"/>
                </a:spcAft>
                <a:buFont typeface="Arial" panose="020B0604020202020204" pitchFamily="34" charset="0"/>
                <a:buNone/>
              </a:pPr>
              <a:r>
                <a:rPr lang="en-US" sz="2800" dirty="0">
                  <a:solidFill>
                    <a:schemeClr val="bg1"/>
                  </a:solidFill>
                  <a:latin typeface="Montserrat" panose="00000500000000000000" pitchFamily="2" charset="0"/>
                </a:rPr>
                <a:t>Scenario Introduction (MCSS Live Stream)</a:t>
              </a:r>
            </a:p>
            <a:p>
              <a:pPr lvl="3">
                <a:spcBef>
                  <a:spcPts val="800"/>
                </a:spcBef>
                <a:spcAft>
                  <a:spcPts val="800"/>
                </a:spcAft>
              </a:pPr>
              <a:r>
                <a:rPr lang="en-US" sz="2400" dirty="0">
                  <a:solidFill>
                    <a:schemeClr val="bg1"/>
                  </a:solidFill>
                  <a:latin typeface="Montserrat" panose="00000500000000000000" pitchFamily="2" charset="0"/>
                </a:rPr>
                <a:t>Breakout: Local Group Discussion </a:t>
              </a:r>
            </a:p>
            <a:p>
              <a:pPr lvl="3">
                <a:spcBef>
                  <a:spcPts val="800"/>
                </a:spcBef>
                <a:spcAft>
                  <a:spcPts val="800"/>
                </a:spcAft>
              </a:pPr>
              <a:r>
                <a:rPr lang="en-US" sz="2400" dirty="0">
                  <a:solidFill>
                    <a:schemeClr val="bg1"/>
                  </a:solidFill>
                  <a:latin typeface="Montserrat" panose="00000500000000000000" pitchFamily="2" charset="0"/>
                </a:rPr>
                <a:t>Brief-out </a:t>
              </a:r>
              <a:r>
                <a:rPr lang="en-US" sz="2400" i="1" dirty="0">
                  <a:solidFill>
                    <a:schemeClr val="bg1"/>
                  </a:solidFill>
                  <a:latin typeface="Montserrat" panose="00000500000000000000" pitchFamily="2" charset="0"/>
                </a:rPr>
                <a:t>with all groups</a:t>
              </a:r>
            </a:p>
            <a:p>
              <a:pPr marL="914377" lvl="2" indent="0">
                <a:spcBef>
                  <a:spcPts val="800"/>
                </a:spcBef>
                <a:spcAft>
                  <a:spcPts val="800"/>
                </a:spcAft>
                <a:buFont typeface="Arial" panose="020B0604020202020204" pitchFamily="34" charset="0"/>
                <a:buNone/>
              </a:pPr>
              <a:r>
                <a:rPr lang="en-US" sz="2600" dirty="0">
                  <a:solidFill>
                    <a:schemeClr val="bg1"/>
                  </a:solidFill>
                  <a:latin typeface="Montserrat" panose="00000500000000000000" pitchFamily="2" charset="0"/>
                </a:rPr>
                <a:t>Scenario Update (MCSS Live Stream)</a:t>
              </a:r>
            </a:p>
            <a:p>
              <a:pPr lvl="4">
                <a:spcBef>
                  <a:spcPts val="800"/>
                </a:spcBef>
                <a:spcAft>
                  <a:spcPts val="800"/>
                </a:spcAft>
              </a:pPr>
              <a:r>
                <a:rPr lang="en-US" sz="2400" dirty="0">
                  <a:solidFill>
                    <a:schemeClr val="bg1"/>
                  </a:solidFill>
                  <a:latin typeface="Montserrat" panose="00000500000000000000" pitchFamily="2" charset="0"/>
                </a:rPr>
                <a:t>Breakout: Local Group Discussion</a:t>
              </a:r>
              <a:endParaRPr lang="en-US" sz="2400" i="1" dirty="0">
                <a:solidFill>
                  <a:schemeClr val="bg1"/>
                </a:solidFill>
                <a:latin typeface="Montserrat" panose="00000500000000000000" pitchFamily="2" charset="0"/>
              </a:endParaRPr>
            </a:p>
            <a:p>
              <a:pPr lvl="4">
                <a:spcBef>
                  <a:spcPts val="800"/>
                </a:spcBef>
                <a:spcAft>
                  <a:spcPts val="800"/>
                </a:spcAft>
              </a:pPr>
              <a:r>
                <a:rPr lang="en-US" sz="2400" dirty="0">
                  <a:solidFill>
                    <a:schemeClr val="bg1"/>
                  </a:solidFill>
                  <a:latin typeface="Montserrat" panose="00000500000000000000" pitchFamily="2" charset="0"/>
                </a:rPr>
                <a:t>Brief-out </a:t>
              </a:r>
              <a:r>
                <a:rPr lang="en-US" sz="2400" i="1" dirty="0">
                  <a:solidFill>
                    <a:schemeClr val="bg1"/>
                  </a:solidFill>
                  <a:latin typeface="Montserrat" panose="00000500000000000000" pitchFamily="2" charset="0"/>
                </a:rPr>
                <a:t>with all groups</a:t>
              </a:r>
            </a:p>
            <a:p>
              <a:pPr>
                <a:spcBef>
                  <a:spcPts val="800"/>
                </a:spcBef>
                <a:spcAft>
                  <a:spcPts val="800"/>
                </a:spcAft>
              </a:pPr>
              <a:endParaRPr lang="en-US" dirty="0">
                <a:latin typeface="Montserrat" panose="00000500000000000000" pitchFamily="2" charset="0"/>
              </a:endParaRPr>
            </a:p>
          </p:txBody>
        </p:sp>
        <p:pic>
          <p:nvPicPr>
            <p:cNvPr id="26" name="Graphic 25" descr="Online meeting with solid fill">
              <a:extLst>
                <a:ext uri="{FF2B5EF4-FFF2-40B4-BE49-F238E27FC236}">
                  <a16:creationId xmlns:a16="http://schemas.microsoft.com/office/drawing/2014/main" id="{1A662A03-27AC-20CE-7452-CDF6010530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0922" y="3834625"/>
              <a:ext cx="545068" cy="545068"/>
            </a:xfrm>
            <a:prstGeom prst="rect">
              <a:avLst/>
            </a:prstGeom>
          </p:spPr>
        </p:pic>
        <p:pic>
          <p:nvPicPr>
            <p:cNvPr id="27" name="Graphic 26" descr="Online meeting with solid fill">
              <a:extLst>
                <a:ext uri="{FF2B5EF4-FFF2-40B4-BE49-F238E27FC236}">
                  <a16:creationId xmlns:a16="http://schemas.microsoft.com/office/drawing/2014/main" id="{7ECD1D44-4215-39BA-B9B3-8DEA1B3308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54789" y="5372795"/>
              <a:ext cx="545068" cy="545068"/>
            </a:xfrm>
            <a:prstGeom prst="rect">
              <a:avLst/>
            </a:prstGeom>
          </p:spPr>
        </p:pic>
        <p:pic>
          <p:nvPicPr>
            <p:cNvPr id="28" name="Graphic 27" descr="Customer Review">
              <a:extLst>
                <a:ext uri="{FF2B5EF4-FFF2-40B4-BE49-F238E27FC236}">
                  <a16:creationId xmlns:a16="http://schemas.microsoft.com/office/drawing/2014/main" id="{BEC531AE-8BA5-DBE2-BB33-D68AFA1E79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81046" y="4913710"/>
              <a:ext cx="545068" cy="545068"/>
            </a:xfrm>
            <a:prstGeom prst="rect">
              <a:avLst/>
            </a:prstGeom>
          </p:spPr>
        </p:pic>
        <p:pic>
          <p:nvPicPr>
            <p:cNvPr id="29" name="Graphic 28" descr="Customer Review">
              <a:extLst>
                <a:ext uri="{FF2B5EF4-FFF2-40B4-BE49-F238E27FC236}">
                  <a16:creationId xmlns:a16="http://schemas.microsoft.com/office/drawing/2014/main" id="{F3515731-0A1E-C716-852C-4EF6DE9050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65546" y="3403882"/>
              <a:ext cx="545068" cy="545068"/>
            </a:xfrm>
            <a:prstGeom prst="rect">
              <a:avLst/>
            </a:prstGeom>
          </p:spPr>
        </p:pic>
        <p:pic>
          <p:nvPicPr>
            <p:cNvPr id="30" name="Graphic 29" descr="Web cam with solid fill">
              <a:extLst>
                <a:ext uri="{FF2B5EF4-FFF2-40B4-BE49-F238E27FC236}">
                  <a16:creationId xmlns:a16="http://schemas.microsoft.com/office/drawing/2014/main" id="{AE5C536C-9DC3-BA30-FAFE-244986644C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09290" y="3373345"/>
              <a:ext cx="549678" cy="549678"/>
            </a:xfrm>
            <a:prstGeom prst="rect">
              <a:avLst/>
            </a:prstGeom>
          </p:spPr>
        </p:pic>
        <p:pic>
          <p:nvPicPr>
            <p:cNvPr id="31" name="Graphic 30" descr="Web cam with solid fill">
              <a:extLst>
                <a:ext uri="{FF2B5EF4-FFF2-40B4-BE49-F238E27FC236}">
                  <a16:creationId xmlns:a16="http://schemas.microsoft.com/office/drawing/2014/main" id="{F57FA350-BC38-C19E-27D7-25E30AF8DD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73652" y="4920322"/>
              <a:ext cx="549678" cy="549678"/>
            </a:xfrm>
            <a:prstGeom prst="rect">
              <a:avLst/>
            </a:prstGeom>
          </p:spPr>
        </p:pic>
        <p:pic>
          <p:nvPicPr>
            <p:cNvPr id="32" name="Graphic 31" descr="Web cam with solid fill">
              <a:extLst>
                <a:ext uri="{FF2B5EF4-FFF2-40B4-BE49-F238E27FC236}">
                  <a16:creationId xmlns:a16="http://schemas.microsoft.com/office/drawing/2014/main" id="{37EF7635-2C1C-B17C-DEAF-E4FFF89BC6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57315" y="3830015"/>
              <a:ext cx="549678" cy="549678"/>
            </a:xfrm>
            <a:prstGeom prst="rect">
              <a:avLst/>
            </a:prstGeom>
          </p:spPr>
        </p:pic>
        <p:pic>
          <p:nvPicPr>
            <p:cNvPr id="33" name="Graphic 32" descr="Web cam with solid fill">
              <a:extLst>
                <a:ext uri="{FF2B5EF4-FFF2-40B4-BE49-F238E27FC236}">
                  <a16:creationId xmlns:a16="http://schemas.microsoft.com/office/drawing/2014/main" id="{5BDC35F3-F213-A73A-5927-695179E0E3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43856" y="5359180"/>
              <a:ext cx="549678" cy="549678"/>
            </a:xfrm>
            <a:prstGeom prst="rect">
              <a:avLst/>
            </a:prstGeom>
          </p:spPr>
        </p:pic>
        <p:pic>
          <p:nvPicPr>
            <p:cNvPr id="34" name="Graphic 33" descr="Close outline">
              <a:extLst>
                <a:ext uri="{FF2B5EF4-FFF2-40B4-BE49-F238E27FC236}">
                  <a16:creationId xmlns:a16="http://schemas.microsoft.com/office/drawing/2014/main" id="{71750922-EE09-D711-2D59-9E5F0888BE0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39559" y="4786229"/>
              <a:ext cx="817865" cy="817865"/>
            </a:xfrm>
            <a:prstGeom prst="rect">
              <a:avLst/>
            </a:prstGeom>
          </p:spPr>
        </p:pic>
        <p:pic>
          <p:nvPicPr>
            <p:cNvPr id="35" name="Graphic 34" descr="Close outline">
              <a:extLst>
                <a:ext uri="{FF2B5EF4-FFF2-40B4-BE49-F238E27FC236}">
                  <a16:creationId xmlns:a16="http://schemas.microsoft.com/office/drawing/2014/main" id="{48630CCD-8C0D-D1F3-7E41-8B6CAEFA65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89804" y="3218363"/>
              <a:ext cx="817865" cy="817865"/>
            </a:xfrm>
            <a:prstGeom prst="rect">
              <a:avLst/>
            </a:prstGeom>
          </p:spPr>
        </p:pic>
      </p:grpSp>
    </p:spTree>
    <p:extLst>
      <p:ext uri="{BB962C8B-B14F-4D97-AF65-F5344CB8AC3E}">
        <p14:creationId xmlns:p14="http://schemas.microsoft.com/office/powerpoint/2010/main" val="1389144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3" y="-445410"/>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771961" y="217082"/>
            <a:ext cx="10515600" cy="1066950"/>
          </a:xfrm>
        </p:spPr>
        <p:txBody>
          <a:bodyPr>
            <a:normAutofit/>
          </a:bodyPr>
          <a:lstStyle/>
          <a:p>
            <a:r>
              <a:rPr lang="en-US" sz="3600" b="1" dirty="0">
                <a:solidFill>
                  <a:srgbClr val="770000"/>
                </a:solidFill>
                <a:latin typeface="Montserrat" panose="00000500000000000000" pitchFamily="2" charset="0"/>
              </a:rPr>
              <a:t>The Facilitator’s Role</a:t>
            </a:r>
          </a:p>
        </p:txBody>
      </p:sp>
      <p:sp>
        <p:nvSpPr>
          <p:cNvPr id="5" name="Rounded Rectangle 4">
            <a:extLst>
              <a:ext uri="{FF2B5EF4-FFF2-40B4-BE49-F238E27FC236}">
                <a16:creationId xmlns:a16="http://schemas.microsoft.com/office/drawing/2014/main" id="{4ABF67C1-0FEF-39D5-E489-CEC958A3F88B}"/>
              </a:ext>
            </a:extLst>
          </p:cNvPr>
          <p:cNvSpPr/>
          <p:nvPr/>
        </p:nvSpPr>
        <p:spPr>
          <a:xfrm>
            <a:off x="414528" y="1407686"/>
            <a:ext cx="5310264" cy="4919674"/>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E8CA742-1CD8-0762-32EF-B5C8245B325B}"/>
              </a:ext>
            </a:extLst>
          </p:cNvPr>
          <p:cNvSpPr>
            <a:spLocks noGrp="1"/>
          </p:cNvSpPr>
          <p:nvPr>
            <p:ph idx="1"/>
          </p:nvPr>
        </p:nvSpPr>
        <p:spPr>
          <a:xfrm>
            <a:off x="771961" y="2330333"/>
            <a:ext cx="4476751" cy="3507898"/>
          </a:xfrm>
        </p:spPr>
        <p:txBody>
          <a:bodyPr>
            <a:normAutofit fontScale="77500" lnSpcReduction="20000"/>
          </a:bodyPr>
          <a:lstStyle/>
          <a:p>
            <a:pPr>
              <a:spcBef>
                <a:spcPts val="800"/>
              </a:spcBef>
              <a:spcAft>
                <a:spcPts val="800"/>
              </a:spcAft>
            </a:pPr>
            <a:r>
              <a:rPr lang="en-US" dirty="0">
                <a:latin typeface="Montserrat" panose="00000500000000000000" pitchFamily="2" charset="0"/>
              </a:rPr>
              <a:t>Ensure the right players in your school are invited</a:t>
            </a:r>
          </a:p>
          <a:p>
            <a:pPr>
              <a:spcBef>
                <a:spcPts val="800"/>
              </a:spcBef>
              <a:spcAft>
                <a:spcPts val="800"/>
              </a:spcAft>
            </a:pPr>
            <a:r>
              <a:rPr lang="en-US" dirty="0">
                <a:latin typeface="Montserrat" panose="00000500000000000000" pitchFamily="2" charset="0"/>
              </a:rPr>
              <a:t>Identify key locations for the scenario</a:t>
            </a:r>
          </a:p>
          <a:p>
            <a:pPr>
              <a:spcBef>
                <a:spcPts val="800"/>
              </a:spcBef>
              <a:spcAft>
                <a:spcPts val="800"/>
              </a:spcAft>
            </a:pPr>
            <a:r>
              <a:rPr lang="en-US" dirty="0">
                <a:latin typeface="Montserrat" panose="00000500000000000000" pitchFamily="2" charset="0"/>
              </a:rPr>
              <a:t>Review facilitator materials</a:t>
            </a:r>
          </a:p>
          <a:p>
            <a:pPr>
              <a:spcBef>
                <a:spcPts val="800"/>
              </a:spcBef>
              <a:spcAft>
                <a:spcPts val="800"/>
              </a:spcAft>
            </a:pPr>
            <a:r>
              <a:rPr lang="en-US" dirty="0">
                <a:latin typeface="Montserrat" panose="00000500000000000000" pitchFamily="2" charset="0"/>
              </a:rPr>
              <a:t>Identify a notetaker</a:t>
            </a:r>
          </a:p>
          <a:p>
            <a:pPr>
              <a:spcBef>
                <a:spcPts val="800"/>
              </a:spcBef>
              <a:spcAft>
                <a:spcPts val="800"/>
              </a:spcAft>
            </a:pPr>
            <a:r>
              <a:rPr lang="en-US" dirty="0">
                <a:latin typeface="Montserrat" panose="00000500000000000000" pitchFamily="2" charset="0"/>
              </a:rPr>
              <a:t>Coordinate the space and video conference equipment</a:t>
            </a:r>
          </a:p>
          <a:p>
            <a:pPr>
              <a:spcBef>
                <a:spcPts val="800"/>
              </a:spcBef>
              <a:spcAft>
                <a:spcPts val="800"/>
              </a:spcAft>
            </a:pPr>
            <a:endParaRPr lang="en-US" dirty="0">
              <a:latin typeface="Montserrat" panose="00000500000000000000" pitchFamily="2" charset="0"/>
            </a:endParaRP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4" name="Rounded Rectangle 3">
            <a:extLst>
              <a:ext uri="{FF2B5EF4-FFF2-40B4-BE49-F238E27FC236}">
                <a16:creationId xmlns:a16="http://schemas.microsoft.com/office/drawing/2014/main" id="{8091B3DE-7C57-A402-8C4B-8A910CE42B33}"/>
              </a:ext>
            </a:extLst>
          </p:cNvPr>
          <p:cNvSpPr/>
          <p:nvPr/>
        </p:nvSpPr>
        <p:spPr>
          <a:xfrm>
            <a:off x="6409294" y="1277065"/>
            <a:ext cx="5310264" cy="4919674"/>
          </a:xfrm>
          <a:prstGeom prst="roundRect">
            <a:avLst/>
          </a:prstGeom>
          <a:gradFill flip="none" rotWithShape="1">
            <a:gsLst>
              <a:gs pos="0">
                <a:srgbClr val="770000">
                  <a:tint val="66000"/>
                  <a:satMod val="160000"/>
                </a:srgbClr>
              </a:gs>
              <a:gs pos="50000">
                <a:srgbClr val="770000">
                  <a:tint val="44500"/>
                  <a:satMod val="160000"/>
                </a:srgbClr>
              </a:gs>
              <a:gs pos="100000">
                <a:srgbClr val="770000">
                  <a:tint val="23500"/>
                  <a:satMod val="160000"/>
                </a:srgbClr>
              </a:gs>
            </a:gsLst>
            <a:lin ang="2700000" scaled="1"/>
            <a:tileRect/>
          </a:gradFill>
          <a:ln>
            <a:solidFill>
              <a:srgbClr val="77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62489399-A597-84AF-23AD-69EDC4CFF318}"/>
              </a:ext>
            </a:extLst>
          </p:cNvPr>
          <p:cNvSpPr txBox="1">
            <a:spLocks/>
          </p:cNvSpPr>
          <p:nvPr/>
        </p:nvSpPr>
        <p:spPr>
          <a:xfrm>
            <a:off x="6877048" y="2343150"/>
            <a:ext cx="4476751" cy="3237785"/>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spcAft>
                <a:spcPts val="800"/>
              </a:spcAft>
            </a:pPr>
            <a:r>
              <a:rPr lang="en-US" sz="2600" dirty="0">
                <a:latin typeface="Montserrat" panose="00000500000000000000" pitchFamily="2" charset="0"/>
              </a:rPr>
              <a:t>Facilitate on-site discussion</a:t>
            </a:r>
          </a:p>
          <a:p>
            <a:pPr>
              <a:spcBef>
                <a:spcPts val="800"/>
              </a:spcBef>
              <a:spcAft>
                <a:spcPts val="800"/>
              </a:spcAft>
            </a:pPr>
            <a:r>
              <a:rPr lang="en-US" sz="2600" dirty="0">
                <a:latin typeface="Montserrat" panose="00000500000000000000" pitchFamily="2" charset="0"/>
              </a:rPr>
              <a:t>Be prepared to brief-out to the larger group</a:t>
            </a:r>
          </a:p>
          <a:p>
            <a:pPr marL="0" indent="0">
              <a:spcBef>
                <a:spcPts val="800"/>
              </a:spcBef>
              <a:spcAft>
                <a:spcPts val="800"/>
              </a:spcAft>
              <a:buNone/>
            </a:pPr>
            <a:endParaRPr lang="en-US" dirty="0">
              <a:latin typeface="Montserrat" panose="00000500000000000000" pitchFamily="2" charset="0"/>
            </a:endParaRPr>
          </a:p>
        </p:txBody>
      </p:sp>
      <p:sp>
        <p:nvSpPr>
          <p:cNvPr id="10" name="TextBox 9">
            <a:extLst>
              <a:ext uri="{FF2B5EF4-FFF2-40B4-BE49-F238E27FC236}">
                <a16:creationId xmlns:a16="http://schemas.microsoft.com/office/drawing/2014/main" id="{414E3E66-DA13-71A4-9861-9830AAAE3E74}"/>
              </a:ext>
            </a:extLst>
          </p:cNvPr>
          <p:cNvSpPr txBox="1"/>
          <p:nvPr/>
        </p:nvSpPr>
        <p:spPr>
          <a:xfrm>
            <a:off x="7207755" y="1690692"/>
            <a:ext cx="3829050" cy="461665"/>
          </a:xfrm>
          <a:prstGeom prst="rect">
            <a:avLst/>
          </a:prstGeom>
          <a:noFill/>
        </p:spPr>
        <p:txBody>
          <a:bodyPr wrap="square" rtlCol="0">
            <a:spAutoFit/>
          </a:bodyPr>
          <a:lstStyle/>
          <a:p>
            <a:pPr algn="ctr"/>
            <a:r>
              <a:rPr lang="en-US" sz="2400" b="1" dirty="0">
                <a:latin typeface="Montserrat" pitchFamily="2" charset="77"/>
              </a:rPr>
              <a:t>During the TTX</a:t>
            </a:r>
          </a:p>
        </p:txBody>
      </p:sp>
      <p:sp>
        <p:nvSpPr>
          <p:cNvPr id="11" name="TextBox 10">
            <a:extLst>
              <a:ext uri="{FF2B5EF4-FFF2-40B4-BE49-F238E27FC236}">
                <a16:creationId xmlns:a16="http://schemas.microsoft.com/office/drawing/2014/main" id="{161063B3-8ED2-C0B0-52E2-EF2F2B229222}"/>
              </a:ext>
            </a:extLst>
          </p:cNvPr>
          <p:cNvSpPr txBox="1"/>
          <p:nvPr/>
        </p:nvSpPr>
        <p:spPr>
          <a:xfrm>
            <a:off x="1238250" y="1741170"/>
            <a:ext cx="3829050" cy="461665"/>
          </a:xfrm>
          <a:prstGeom prst="rect">
            <a:avLst/>
          </a:prstGeom>
          <a:noFill/>
        </p:spPr>
        <p:txBody>
          <a:bodyPr wrap="square" rtlCol="0">
            <a:spAutoFit/>
          </a:bodyPr>
          <a:lstStyle/>
          <a:p>
            <a:pPr algn="ctr"/>
            <a:r>
              <a:rPr lang="en-US" sz="2400" b="1" dirty="0">
                <a:latin typeface="Montserrat" pitchFamily="2" charset="77"/>
              </a:rPr>
              <a:t>Before the TTX</a:t>
            </a:r>
          </a:p>
        </p:txBody>
      </p:sp>
    </p:spTree>
    <p:extLst>
      <p:ext uri="{BB962C8B-B14F-4D97-AF65-F5344CB8AC3E}">
        <p14:creationId xmlns:p14="http://schemas.microsoft.com/office/powerpoint/2010/main" val="28159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8E27B6-FCA2-5A67-40D7-4ABBDAA4D721}"/>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
        <p:nvSpPr>
          <p:cNvPr id="2" name="Title 1">
            <a:extLst>
              <a:ext uri="{FF2B5EF4-FFF2-40B4-BE49-F238E27FC236}">
                <a16:creationId xmlns:a16="http://schemas.microsoft.com/office/drawing/2014/main" id="{A3229B47-FFEF-EA5C-5899-51A92E1B952A}"/>
              </a:ext>
            </a:extLst>
          </p:cNvPr>
          <p:cNvSpPr>
            <a:spLocks noGrp="1"/>
          </p:cNvSpPr>
          <p:nvPr>
            <p:ph type="title"/>
          </p:nvPr>
        </p:nvSpPr>
        <p:spPr>
          <a:xfrm>
            <a:off x="3006587" y="1359055"/>
            <a:ext cx="6326599" cy="1325563"/>
          </a:xfrm>
        </p:spPr>
        <p:txBody>
          <a:bodyPr>
            <a:normAutofit/>
          </a:bodyPr>
          <a:lstStyle/>
          <a:p>
            <a:pPr algn="ctr"/>
            <a:r>
              <a:rPr lang="en-US" b="1" dirty="0">
                <a:latin typeface="Montserrat" panose="00000500000000000000" pitchFamily="2" charset="0"/>
              </a:rPr>
              <a:t>Scenario</a:t>
            </a:r>
            <a:endParaRPr lang="en-US" sz="3600" b="1" dirty="0">
              <a:latin typeface="Montserrat" panose="00000500000000000000" pitchFamily="2" charset="0"/>
            </a:endParaRPr>
          </a:p>
        </p:txBody>
      </p:sp>
      <p:sp>
        <p:nvSpPr>
          <p:cNvPr id="7" name="Rectangle 6">
            <a:extLst>
              <a:ext uri="{FF2B5EF4-FFF2-40B4-BE49-F238E27FC236}">
                <a16:creationId xmlns:a16="http://schemas.microsoft.com/office/drawing/2014/main" id="{441DBDE6-6112-3F78-B679-57600199357D}"/>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A6D472DD-3246-2DFE-343C-273DE4F1DE69}"/>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146902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285D7-8592-A4EA-7A71-8F3986F3FF47}"/>
              </a:ext>
            </a:extLst>
          </p:cNvPr>
          <p:cNvPicPr>
            <a:picLocks noChangeAspect="1"/>
          </p:cNvPicPr>
          <p:nvPr/>
        </p:nvPicPr>
        <p:blipFill rotWithShape="1">
          <a:blip r:embed="rId3">
            <a:alphaModFix amt="2000"/>
            <a:extLst>
              <a:ext uri="{28A0092B-C50C-407E-A947-70E740481C1C}">
                <a14:useLocalDpi xmlns:a14="http://schemas.microsoft.com/office/drawing/2010/main" val="0"/>
              </a:ext>
            </a:extLst>
          </a:blip>
          <a:srcRect t="27568" r="73375" b="35996"/>
          <a:stretch/>
        </p:blipFill>
        <p:spPr>
          <a:xfrm>
            <a:off x="2115535" y="690409"/>
            <a:ext cx="6434797" cy="5835939"/>
          </a:xfrm>
          <a:prstGeom prst="rect">
            <a:avLst/>
          </a:prstGeom>
        </p:spPr>
      </p:pic>
      <p:sp>
        <p:nvSpPr>
          <p:cNvPr id="2" name="Title 1">
            <a:extLst>
              <a:ext uri="{FF2B5EF4-FFF2-40B4-BE49-F238E27FC236}">
                <a16:creationId xmlns:a16="http://schemas.microsoft.com/office/drawing/2014/main" id="{0614621C-1BE0-8875-7B8F-39568CB47CC0}"/>
              </a:ext>
            </a:extLst>
          </p:cNvPr>
          <p:cNvSpPr>
            <a:spLocks noGrp="1"/>
          </p:cNvSpPr>
          <p:nvPr>
            <p:ph type="title"/>
          </p:nvPr>
        </p:nvSpPr>
        <p:spPr>
          <a:xfrm>
            <a:off x="463296" y="0"/>
            <a:ext cx="11490579" cy="1204226"/>
          </a:xfrm>
        </p:spPr>
        <p:txBody>
          <a:bodyPr anchor="b">
            <a:normAutofit/>
          </a:bodyPr>
          <a:lstStyle/>
          <a:p>
            <a:r>
              <a:rPr lang="en-US" sz="3600" b="1" dirty="0">
                <a:latin typeface="Montserrat" panose="00000500000000000000" pitchFamily="2" charset="0"/>
              </a:rPr>
              <a:t>Scenario Introduction: Tornado Watch</a:t>
            </a:r>
            <a:endParaRPr lang="en-US" sz="3600" dirty="0">
              <a:latin typeface="Montserrat" panose="00000500000000000000" pitchFamily="2" charset="0"/>
            </a:endParaRPr>
          </a:p>
        </p:txBody>
      </p:sp>
      <p:sp>
        <p:nvSpPr>
          <p:cNvPr id="9" name="Rectangle 8">
            <a:extLst>
              <a:ext uri="{FF2B5EF4-FFF2-40B4-BE49-F238E27FC236}">
                <a16:creationId xmlns:a16="http://schemas.microsoft.com/office/drawing/2014/main" id="{C1925337-A7ED-F214-F3EA-A597DC9DFC73}"/>
              </a:ext>
            </a:extLst>
          </p:cNvPr>
          <p:cNvSpPr/>
          <p:nvPr/>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672864-523A-E231-A468-73A3F443AD4E}"/>
              </a:ext>
            </a:extLst>
          </p:cNvPr>
          <p:cNvSpPr/>
          <p:nvPr/>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885272AA-3D6C-140F-C152-742D0A7AC557}"/>
              </a:ext>
            </a:extLst>
          </p:cNvPr>
          <p:cNvSpPr>
            <a:spLocks noGrp="1"/>
          </p:cNvSpPr>
          <p:nvPr>
            <p:ph idx="1"/>
          </p:nvPr>
        </p:nvSpPr>
        <p:spPr>
          <a:xfrm>
            <a:off x="463296" y="1513749"/>
            <a:ext cx="6875840" cy="4803923"/>
          </a:xfrm>
        </p:spPr>
        <p:txBody>
          <a:bodyPr>
            <a:normAutofit fontScale="92500"/>
          </a:bodyPr>
          <a:lstStyle/>
          <a:p>
            <a:pPr>
              <a:lnSpc>
                <a:spcPct val="110000"/>
              </a:lnSpc>
            </a:pPr>
            <a:r>
              <a:rPr lang="en-US" dirty="0">
                <a:latin typeface="Montserrat" panose="00000500000000000000" pitchFamily="2" charset="0"/>
              </a:rPr>
              <a:t>Today is </a:t>
            </a:r>
            <a:r>
              <a:rPr lang="en-US" b="1" dirty="0">
                <a:latin typeface="Montserrat" panose="00000500000000000000" pitchFamily="2" charset="0"/>
              </a:rPr>
              <a:t>Thursday, September 26</a:t>
            </a:r>
            <a:r>
              <a:rPr lang="en-US" b="1" baseline="30000" dirty="0">
                <a:latin typeface="Montserrat" panose="00000500000000000000" pitchFamily="2" charset="0"/>
              </a:rPr>
              <a:t>th</a:t>
            </a:r>
            <a:r>
              <a:rPr lang="en-US" dirty="0">
                <a:latin typeface="Montserrat" panose="00000500000000000000" pitchFamily="2" charset="0"/>
              </a:rPr>
              <a:t>. It is a half-day with an early dismissal (12:30 p.m.). Staff have afternoon onsite professional development.  </a:t>
            </a:r>
          </a:p>
          <a:p>
            <a:pPr>
              <a:lnSpc>
                <a:spcPct val="110000"/>
              </a:lnSpc>
            </a:pPr>
            <a:r>
              <a:rPr lang="en-US" dirty="0">
                <a:latin typeface="Montserrat" panose="00000500000000000000" pitchFamily="2" charset="0"/>
              </a:rPr>
              <a:t>Heavy rain and thunderstorms have been blanketing the area all morning.</a:t>
            </a:r>
          </a:p>
          <a:p>
            <a:pPr>
              <a:lnSpc>
                <a:spcPct val="110000"/>
              </a:lnSpc>
            </a:pPr>
            <a:r>
              <a:rPr lang="en-US" b="1" dirty="0">
                <a:latin typeface="Montserrat" panose="00000500000000000000" pitchFamily="2" charset="0"/>
              </a:rPr>
              <a:t>11:00 am: </a:t>
            </a:r>
            <a:r>
              <a:rPr lang="en-US" dirty="0">
                <a:latin typeface="Montserrat" panose="00000500000000000000" pitchFamily="2" charset="0"/>
              </a:rPr>
              <a:t>The National Weather Service and local weather stations issue a </a:t>
            </a:r>
            <a:r>
              <a:rPr lang="en-US" u="sng" dirty="0">
                <a:latin typeface="Montserrat" panose="00000500000000000000" pitchFamily="2" charset="0"/>
              </a:rPr>
              <a:t>tornado watch </a:t>
            </a:r>
            <a:r>
              <a:rPr lang="en-US" dirty="0">
                <a:latin typeface="Montserrat" panose="00000500000000000000" pitchFamily="2" charset="0"/>
              </a:rPr>
              <a:t>for the region. </a:t>
            </a:r>
          </a:p>
          <a:p>
            <a:endParaRPr lang="en-US" dirty="0"/>
          </a:p>
        </p:txBody>
      </p:sp>
      <p:pic>
        <p:nvPicPr>
          <p:cNvPr id="18" name="Picture 17" descr="A tornado warning sign with words&#10;&#10;Description automatically generated with medium confidence">
            <a:extLst>
              <a:ext uri="{FF2B5EF4-FFF2-40B4-BE49-F238E27FC236}">
                <a16:creationId xmlns:a16="http://schemas.microsoft.com/office/drawing/2014/main" id="{5A169987-809A-D81A-72F2-D6795FEE6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9136" y="2190410"/>
            <a:ext cx="4596160" cy="2585340"/>
          </a:xfrm>
          <a:prstGeom prst="rect">
            <a:avLst/>
          </a:prstGeom>
        </p:spPr>
      </p:pic>
      <p:pic>
        <p:nvPicPr>
          <p:cNvPr id="4" name="Picture 3">
            <a:extLst>
              <a:ext uri="{FF2B5EF4-FFF2-40B4-BE49-F238E27FC236}">
                <a16:creationId xmlns:a16="http://schemas.microsoft.com/office/drawing/2014/main" id="{F61218E4-5A8E-289A-3DC7-54B2F87CF964}"/>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3" y="331652"/>
            <a:ext cx="7549673" cy="7748819"/>
          </a:xfrm>
          <a:prstGeom prst="rect">
            <a:avLst/>
          </a:prstGeom>
        </p:spPr>
      </p:pic>
    </p:spTree>
    <p:extLst>
      <p:ext uri="{BB962C8B-B14F-4D97-AF65-F5344CB8AC3E}">
        <p14:creationId xmlns:p14="http://schemas.microsoft.com/office/powerpoint/2010/main" val="3348560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285D7-8592-A4EA-7A71-8F3986F3FF47}"/>
              </a:ext>
            </a:extLst>
          </p:cNvPr>
          <p:cNvPicPr>
            <a:picLocks noChangeAspect="1"/>
          </p:cNvPicPr>
          <p:nvPr/>
        </p:nvPicPr>
        <p:blipFill rotWithShape="1">
          <a:blip r:embed="rId3">
            <a:alphaModFix amt="2000"/>
            <a:extLst>
              <a:ext uri="{28A0092B-C50C-407E-A947-70E740481C1C}">
                <a14:useLocalDpi xmlns:a14="http://schemas.microsoft.com/office/drawing/2010/main" val="0"/>
              </a:ext>
            </a:extLst>
          </a:blip>
          <a:srcRect t="27568" r="73375" b="35996"/>
          <a:stretch/>
        </p:blipFill>
        <p:spPr>
          <a:xfrm>
            <a:off x="2364024" y="233777"/>
            <a:ext cx="7549673" cy="5969697"/>
          </a:xfrm>
          <a:prstGeom prst="rect">
            <a:avLst/>
          </a:prstGeom>
        </p:spPr>
      </p:pic>
      <p:sp>
        <p:nvSpPr>
          <p:cNvPr id="2" name="Title 1">
            <a:extLst>
              <a:ext uri="{FF2B5EF4-FFF2-40B4-BE49-F238E27FC236}">
                <a16:creationId xmlns:a16="http://schemas.microsoft.com/office/drawing/2014/main" id="{0614621C-1BE0-8875-7B8F-39568CB47CC0}"/>
              </a:ext>
            </a:extLst>
          </p:cNvPr>
          <p:cNvSpPr>
            <a:spLocks noGrp="1"/>
          </p:cNvSpPr>
          <p:nvPr>
            <p:ph type="title"/>
          </p:nvPr>
        </p:nvSpPr>
        <p:spPr>
          <a:xfrm>
            <a:off x="838199" y="0"/>
            <a:ext cx="10601325" cy="1325563"/>
          </a:xfrm>
        </p:spPr>
        <p:txBody>
          <a:bodyPr anchor="b">
            <a:normAutofit/>
          </a:bodyPr>
          <a:lstStyle/>
          <a:p>
            <a:pPr marL="0" indent="0">
              <a:lnSpc>
                <a:spcPct val="118000"/>
              </a:lnSpc>
              <a:spcAft>
                <a:spcPts val="600"/>
              </a:spcAft>
              <a:buNone/>
            </a:pPr>
            <a:r>
              <a:rPr lang="en-US" sz="3600" b="1" dirty="0">
                <a:latin typeface="Montserrat" panose="00000500000000000000" pitchFamily="2" charset="0"/>
              </a:rPr>
              <a:t>Module 1: Facilitator Questions:</a:t>
            </a:r>
          </a:p>
        </p:txBody>
      </p:sp>
      <p:sp>
        <p:nvSpPr>
          <p:cNvPr id="9" name="Rectangle 8">
            <a:extLst>
              <a:ext uri="{FF2B5EF4-FFF2-40B4-BE49-F238E27FC236}">
                <a16:creationId xmlns:a16="http://schemas.microsoft.com/office/drawing/2014/main" id="{C1925337-A7ED-F214-F3EA-A597DC9DFC73}"/>
              </a:ext>
            </a:extLst>
          </p:cNvPr>
          <p:cNvSpPr/>
          <p:nvPr/>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672864-523A-E231-A468-73A3F443AD4E}"/>
              </a:ext>
            </a:extLst>
          </p:cNvPr>
          <p:cNvSpPr/>
          <p:nvPr/>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885272AA-3D6C-140F-C152-742D0A7AC557}"/>
              </a:ext>
            </a:extLst>
          </p:cNvPr>
          <p:cNvSpPr>
            <a:spLocks noGrp="1"/>
          </p:cNvSpPr>
          <p:nvPr>
            <p:ph idx="1"/>
          </p:nvPr>
        </p:nvSpPr>
        <p:spPr>
          <a:xfrm>
            <a:off x="360218" y="1978329"/>
            <a:ext cx="11374582" cy="4351338"/>
          </a:xfrm>
        </p:spPr>
        <p:txBody>
          <a:bodyPr>
            <a:normAutofit fontScale="92500"/>
          </a:bodyPr>
          <a:lstStyle/>
          <a:p>
            <a:pPr algn="just">
              <a:lnSpc>
                <a:spcPct val="118000"/>
              </a:lnSpc>
              <a:spcBef>
                <a:spcPts val="600"/>
              </a:spcBef>
              <a:spcAft>
                <a:spcPts val="600"/>
              </a:spcAft>
              <a:tabLst>
                <a:tab pos="228600" algn="l"/>
                <a:tab pos="457200" algn="l"/>
              </a:tabLst>
            </a:pPr>
            <a:r>
              <a:rPr lang="en-US" sz="2600" dirty="0">
                <a:effectLst/>
                <a:latin typeface="Montserrat" panose="00000500000000000000" pitchFamily="2" charset="0"/>
                <a:ea typeface="Aptos" panose="020B0004020202020204" pitchFamily="34" charset="0"/>
                <a:cs typeface="Times New Roman" panose="02020603050405020304" pitchFamily="18" charset="0"/>
              </a:rPr>
              <a:t>What preparations does your school make prior to the expected severe weather? </a:t>
            </a:r>
          </a:p>
          <a:p>
            <a:pPr>
              <a:lnSpc>
                <a:spcPct val="118000"/>
              </a:lnSpc>
              <a:spcBef>
                <a:spcPts val="600"/>
              </a:spcBef>
              <a:spcAft>
                <a:spcPts val="600"/>
              </a:spcAft>
              <a:tabLst>
                <a:tab pos="228600" algn="l"/>
                <a:tab pos="457200" algn="l"/>
              </a:tabLst>
            </a:pPr>
            <a:r>
              <a:rPr lang="en-US" sz="2600" dirty="0">
                <a:effectLst/>
                <a:latin typeface="Montserrat" panose="00000500000000000000" pitchFamily="2" charset="0"/>
                <a:ea typeface="Aptos" panose="020B0004020202020204" pitchFamily="34" charset="0"/>
                <a:cs typeface="Times New Roman" panose="02020603050405020304" pitchFamily="18" charset="0"/>
              </a:rPr>
              <a:t>How does your school receive information about weather-related threats?</a:t>
            </a:r>
          </a:p>
          <a:p>
            <a:pPr lvl="1">
              <a:lnSpc>
                <a:spcPct val="118000"/>
              </a:lnSpc>
              <a:spcBef>
                <a:spcPts val="600"/>
              </a:spcBef>
              <a:spcAft>
                <a:spcPts val="600"/>
              </a:spcAft>
              <a:tabLst>
                <a:tab pos="228600" algn="l"/>
                <a:tab pos="457200" algn="l"/>
              </a:tabLst>
            </a:pPr>
            <a:r>
              <a:rPr lang="en-US" sz="2200" dirty="0">
                <a:effectLst/>
                <a:latin typeface="Montserrat" panose="00000500000000000000" pitchFamily="2" charset="0"/>
                <a:ea typeface="Aptos" panose="020B0004020202020204" pitchFamily="34" charset="0"/>
                <a:cs typeface="Times New Roman" panose="02020603050405020304" pitchFamily="18" charset="0"/>
              </a:rPr>
              <a:t>Who is responsible for monitoring these alerts?</a:t>
            </a:r>
          </a:p>
          <a:p>
            <a:pPr algn="just">
              <a:lnSpc>
                <a:spcPct val="118000"/>
              </a:lnSpc>
              <a:spcBef>
                <a:spcPts val="600"/>
              </a:spcBef>
              <a:spcAft>
                <a:spcPts val="600"/>
              </a:spcAft>
              <a:tabLst>
                <a:tab pos="228600" algn="l"/>
                <a:tab pos="457200" algn="l"/>
              </a:tabLst>
            </a:pPr>
            <a:r>
              <a:rPr lang="en-US" sz="2600" dirty="0">
                <a:effectLst/>
                <a:latin typeface="Montserrat" panose="00000500000000000000" pitchFamily="2" charset="0"/>
                <a:ea typeface="Aptos" panose="020B0004020202020204" pitchFamily="34" charset="0"/>
                <a:cs typeface="Times New Roman" panose="02020603050405020304" pitchFamily="18" charset="0"/>
              </a:rPr>
              <a:t>What systems are available that can facilitate information sharing and coordination among your school and relevant stakeholders?</a:t>
            </a:r>
          </a:p>
          <a:p>
            <a:pPr>
              <a:lnSpc>
                <a:spcPct val="118000"/>
              </a:lnSpc>
              <a:spcBef>
                <a:spcPts val="600"/>
              </a:spcBef>
              <a:spcAft>
                <a:spcPts val="600"/>
              </a:spcAft>
              <a:tabLst>
                <a:tab pos="228600" algn="l"/>
                <a:tab pos="457200" algn="l"/>
              </a:tabLst>
            </a:pPr>
            <a:r>
              <a:rPr lang="en-US" sz="2600" dirty="0">
                <a:effectLst/>
                <a:latin typeface="Montserrat" panose="00000500000000000000" pitchFamily="2" charset="0"/>
                <a:ea typeface="Aptos" panose="020B0004020202020204" pitchFamily="34" charset="0"/>
                <a:cs typeface="Times New Roman" panose="02020603050405020304" pitchFamily="18" charset="0"/>
              </a:rPr>
              <a:t>What guidance does your school expect from local or state authorities?</a:t>
            </a:r>
          </a:p>
          <a:p>
            <a:endParaRPr lang="en-US" dirty="0"/>
          </a:p>
        </p:txBody>
      </p:sp>
      <p:pic>
        <p:nvPicPr>
          <p:cNvPr id="4" name="Picture 3">
            <a:extLst>
              <a:ext uri="{FF2B5EF4-FFF2-40B4-BE49-F238E27FC236}">
                <a16:creationId xmlns:a16="http://schemas.microsoft.com/office/drawing/2014/main" id="{D89A3890-D16C-7F94-D9DE-4481B8F733A8}"/>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Tree>
    <p:extLst>
      <p:ext uri="{BB962C8B-B14F-4D97-AF65-F5344CB8AC3E}">
        <p14:creationId xmlns:p14="http://schemas.microsoft.com/office/powerpoint/2010/main" val="73485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285D7-8592-A4EA-7A71-8F3986F3FF47}"/>
              </a:ext>
            </a:extLst>
          </p:cNvPr>
          <p:cNvPicPr>
            <a:picLocks noChangeAspect="1"/>
          </p:cNvPicPr>
          <p:nvPr/>
        </p:nvPicPr>
        <p:blipFill rotWithShape="1">
          <a:blip r:embed="rId3">
            <a:alphaModFix amt="2000"/>
            <a:extLst>
              <a:ext uri="{28A0092B-C50C-407E-A947-70E740481C1C}">
                <a14:useLocalDpi xmlns:a14="http://schemas.microsoft.com/office/drawing/2010/main" val="0"/>
              </a:ext>
            </a:extLst>
          </a:blip>
          <a:srcRect t="27568" r="73375" b="35996"/>
          <a:stretch/>
        </p:blipFill>
        <p:spPr>
          <a:xfrm>
            <a:off x="2364024" y="233777"/>
            <a:ext cx="7549673" cy="5969697"/>
          </a:xfrm>
          <a:prstGeom prst="rect">
            <a:avLst/>
          </a:prstGeom>
        </p:spPr>
      </p:pic>
      <p:sp>
        <p:nvSpPr>
          <p:cNvPr id="2" name="Title 1">
            <a:extLst>
              <a:ext uri="{FF2B5EF4-FFF2-40B4-BE49-F238E27FC236}">
                <a16:creationId xmlns:a16="http://schemas.microsoft.com/office/drawing/2014/main" id="{0614621C-1BE0-8875-7B8F-39568CB47CC0}"/>
              </a:ext>
            </a:extLst>
          </p:cNvPr>
          <p:cNvSpPr>
            <a:spLocks noGrp="1"/>
          </p:cNvSpPr>
          <p:nvPr>
            <p:ph type="title"/>
          </p:nvPr>
        </p:nvSpPr>
        <p:spPr>
          <a:xfrm>
            <a:off x="838199" y="0"/>
            <a:ext cx="10601325" cy="1325563"/>
          </a:xfrm>
        </p:spPr>
        <p:txBody>
          <a:bodyPr anchor="b">
            <a:normAutofit/>
          </a:bodyPr>
          <a:lstStyle/>
          <a:p>
            <a:r>
              <a:rPr lang="en-US" sz="3600" b="1" dirty="0">
                <a:solidFill>
                  <a:srgbClr val="C00000"/>
                </a:solidFill>
                <a:latin typeface="Montserrat" panose="00000500000000000000" pitchFamily="2" charset="0"/>
              </a:rPr>
              <a:t>Optional</a:t>
            </a:r>
            <a:r>
              <a:rPr lang="en-US" sz="3600" b="1" dirty="0">
                <a:latin typeface="Montserrat" panose="00000500000000000000" pitchFamily="2" charset="0"/>
              </a:rPr>
              <a:t> Facilitator Questions</a:t>
            </a:r>
            <a:endParaRPr lang="en-US" sz="3600" dirty="0">
              <a:latin typeface="Montserrat" panose="00000500000000000000" pitchFamily="2" charset="0"/>
            </a:endParaRPr>
          </a:p>
        </p:txBody>
      </p:sp>
      <p:pic>
        <p:nvPicPr>
          <p:cNvPr id="4" name="Picture 3">
            <a:extLst>
              <a:ext uri="{FF2B5EF4-FFF2-40B4-BE49-F238E27FC236}">
                <a16:creationId xmlns:a16="http://schemas.microsoft.com/office/drawing/2014/main" id="{2E167E5E-8C5B-2F2B-0C0C-7F6141B7C7EF}"/>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3" y="-130776"/>
            <a:ext cx="7549673" cy="7748819"/>
          </a:xfrm>
          <a:prstGeom prst="rect">
            <a:avLst/>
          </a:prstGeom>
        </p:spPr>
      </p:pic>
      <p:sp>
        <p:nvSpPr>
          <p:cNvPr id="9" name="Rectangle 8">
            <a:extLst>
              <a:ext uri="{FF2B5EF4-FFF2-40B4-BE49-F238E27FC236}">
                <a16:creationId xmlns:a16="http://schemas.microsoft.com/office/drawing/2014/main" id="{C1925337-A7ED-F214-F3EA-A597DC9DFC73}"/>
              </a:ext>
            </a:extLst>
          </p:cNvPr>
          <p:cNvSpPr/>
          <p:nvPr/>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672864-523A-E231-A468-73A3F443AD4E}"/>
              </a:ext>
            </a:extLst>
          </p:cNvPr>
          <p:cNvSpPr/>
          <p:nvPr/>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885272AA-3D6C-140F-C152-742D0A7AC557}"/>
              </a:ext>
            </a:extLst>
          </p:cNvPr>
          <p:cNvSpPr>
            <a:spLocks noGrp="1"/>
          </p:cNvSpPr>
          <p:nvPr>
            <p:ph idx="1"/>
          </p:nvPr>
        </p:nvSpPr>
        <p:spPr>
          <a:xfrm>
            <a:off x="453464" y="1481847"/>
            <a:ext cx="11576303" cy="5142375"/>
          </a:xfrm>
        </p:spPr>
        <p:txBody>
          <a:bodyPr>
            <a:normAutofit fontScale="85000" lnSpcReduction="10000"/>
          </a:bodyPr>
          <a:lstStyle/>
          <a:p>
            <a:pPr marR="0" lvl="0">
              <a:lnSpc>
                <a:spcPct val="108000"/>
              </a:lnSpc>
              <a:spcBef>
                <a:spcPts val="600"/>
              </a:spcBef>
              <a:spcAft>
                <a:spcPts val="600"/>
              </a:spcAft>
              <a:tabLst>
                <a:tab pos="228600" algn="l"/>
                <a:tab pos="457200" algn="l"/>
              </a:tabLst>
            </a:pPr>
            <a:r>
              <a:rPr lang="en-US" sz="2000" dirty="0">
                <a:latin typeface="Montserrat" panose="00000500000000000000" pitchFamily="2" charset="0"/>
                <a:cs typeface="Times New Roman" panose="02020603050405020304" pitchFamily="18" charset="0"/>
              </a:rPr>
              <a:t>How does the incoming storm change your school’s operations?</a:t>
            </a:r>
          </a:p>
          <a:p>
            <a:pPr marL="685782" lvl="2">
              <a:lnSpc>
                <a:spcPct val="108000"/>
              </a:lnSpc>
              <a:spcBef>
                <a:spcPts val="600"/>
              </a:spcBef>
              <a:spcAft>
                <a:spcPts val="600"/>
              </a:spcAft>
              <a:tabLst>
                <a:tab pos="228600" algn="l"/>
                <a:tab pos="457200" algn="l"/>
              </a:tabLst>
            </a:pPr>
            <a:r>
              <a:rPr lang="en-US" sz="1600" dirty="0">
                <a:latin typeface="Montserrat" panose="00000500000000000000" pitchFamily="2" charset="0"/>
                <a:cs typeface="Times New Roman" panose="02020603050405020304" pitchFamily="18" charset="0"/>
              </a:rPr>
              <a:t>Is there sufficient information to warrant a change in the current normal operating status?</a:t>
            </a:r>
          </a:p>
          <a:p>
            <a:pPr marL="685782" lvl="2">
              <a:lnSpc>
                <a:spcPct val="108000"/>
              </a:lnSpc>
              <a:spcBef>
                <a:spcPts val="600"/>
              </a:spcBef>
              <a:spcAft>
                <a:spcPts val="600"/>
              </a:spcAft>
              <a:tabLst>
                <a:tab pos="228600" algn="l"/>
                <a:tab pos="457200" algn="l"/>
              </a:tabLst>
            </a:pPr>
            <a:r>
              <a:rPr lang="en-US" sz="1600" dirty="0">
                <a:latin typeface="Montserrat" panose="00000500000000000000" pitchFamily="2" charset="0"/>
                <a:cs typeface="Times New Roman" panose="02020603050405020304" pitchFamily="18" charset="0"/>
              </a:rPr>
              <a:t>Would any emergency operations or other plans be initiated or reviewed at this time?</a:t>
            </a:r>
          </a:p>
          <a:p>
            <a:pPr marL="685782" lvl="2">
              <a:lnSpc>
                <a:spcPct val="108000"/>
              </a:lnSpc>
              <a:spcBef>
                <a:spcPts val="600"/>
              </a:spcBef>
              <a:spcAft>
                <a:spcPts val="600"/>
              </a:spcAft>
              <a:tabLst>
                <a:tab pos="228600" algn="l"/>
                <a:tab pos="457200" algn="l"/>
              </a:tabLst>
            </a:pPr>
            <a:r>
              <a:rPr lang="en-US" sz="1600" dirty="0">
                <a:latin typeface="Montserrat" panose="00000500000000000000" pitchFamily="2" charset="0"/>
                <a:cs typeface="Times New Roman" panose="02020603050405020304" pitchFamily="18" charset="0"/>
              </a:rPr>
              <a:t>Who would make this decision, and how would it be communicated?</a:t>
            </a:r>
          </a:p>
          <a:p>
            <a:pPr marL="685782" lvl="2">
              <a:lnSpc>
                <a:spcPct val="108000"/>
              </a:lnSpc>
              <a:spcBef>
                <a:spcPts val="600"/>
              </a:spcBef>
              <a:spcAft>
                <a:spcPts val="600"/>
              </a:spcAft>
              <a:tabLst>
                <a:tab pos="228600" algn="l"/>
                <a:tab pos="457200" algn="l"/>
              </a:tabLst>
            </a:pPr>
            <a:r>
              <a:rPr lang="en-US" sz="1600" dirty="0">
                <a:latin typeface="Montserrat" panose="00000500000000000000" pitchFamily="2" charset="0"/>
                <a:cs typeface="Times New Roman" panose="02020603050405020304" pitchFamily="18" charset="0"/>
              </a:rPr>
              <a:t>Are there external stakeholders who should be notified if you have enacted a change in your school’s operating status?</a:t>
            </a:r>
          </a:p>
          <a:p>
            <a:pPr marL="685782" lvl="2">
              <a:lnSpc>
                <a:spcPct val="108000"/>
              </a:lnSpc>
              <a:spcBef>
                <a:spcPts val="600"/>
              </a:spcBef>
              <a:spcAft>
                <a:spcPts val="600"/>
              </a:spcAft>
              <a:tabLst>
                <a:tab pos="228600" algn="l"/>
                <a:tab pos="457200" algn="l"/>
              </a:tabLst>
            </a:pPr>
            <a:r>
              <a:rPr lang="en-US" sz="1600" dirty="0">
                <a:latin typeface="Montserrat" panose="00000500000000000000" pitchFamily="2" charset="0"/>
                <a:cs typeface="Times New Roman" panose="02020603050405020304" pitchFamily="18" charset="0"/>
              </a:rPr>
              <a:t>Are parents notified?</a:t>
            </a:r>
          </a:p>
          <a:p>
            <a:pPr marL="1142972" lvl="4">
              <a:lnSpc>
                <a:spcPct val="108000"/>
              </a:lnSpc>
              <a:spcBef>
                <a:spcPts val="600"/>
              </a:spcBef>
              <a:spcAft>
                <a:spcPts val="600"/>
              </a:spcAft>
              <a:tabLst>
                <a:tab pos="228600" algn="l"/>
                <a:tab pos="457200" algn="l"/>
              </a:tabLst>
            </a:pPr>
            <a:r>
              <a:rPr lang="en-US" sz="1600" dirty="0">
                <a:latin typeface="Montserrat" panose="00000500000000000000" pitchFamily="2" charset="0"/>
                <a:cs typeface="Times New Roman" panose="02020603050405020304" pitchFamily="18" charset="0"/>
              </a:rPr>
              <a:t>If so, how are they notified?</a:t>
            </a:r>
          </a:p>
          <a:p>
            <a:pPr marR="0" lvl="0">
              <a:lnSpc>
                <a:spcPct val="108000"/>
              </a:lnSpc>
              <a:spcBef>
                <a:spcPts val="600"/>
              </a:spcBef>
              <a:spcAft>
                <a:spcPts val="600"/>
              </a:spcAft>
              <a:tabLst>
                <a:tab pos="228600" algn="l"/>
                <a:tab pos="457200" algn="l"/>
              </a:tabLst>
            </a:pPr>
            <a:r>
              <a:rPr lang="en-US" sz="2000" dirty="0">
                <a:latin typeface="Montserrat" panose="00000500000000000000" pitchFamily="2" charset="0"/>
                <a:cs typeface="Times New Roman" panose="02020603050405020304" pitchFamily="18" charset="0"/>
              </a:rPr>
              <a:t>Are there any messages or communications from your city, county, neighboring counties, or state that your school would be monitoring?</a:t>
            </a:r>
          </a:p>
          <a:p>
            <a:pPr marR="0" lvl="0">
              <a:lnSpc>
                <a:spcPct val="108000"/>
              </a:lnSpc>
              <a:spcBef>
                <a:spcPts val="600"/>
              </a:spcBef>
              <a:spcAft>
                <a:spcPts val="600"/>
              </a:spcAft>
              <a:tabLst>
                <a:tab pos="228600" algn="l"/>
                <a:tab pos="457200" algn="l"/>
              </a:tabLst>
            </a:pPr>
            <a:r>
              <a:rPr lang="en-US" sz="2000" dirty="0">
                <a:latin typeface="Montserrat" panose="00000500000000000000" pitchFamily="2" charset="0"/>
                <a:cs typeface="Times New Roman" panose="02020603050405020304" pitchFamily="18" charset="0"/>
              </a:rPr>
              <a:t>Would your school choose to communicate with staff about this impending storm? </a:t>
            </a:r>
          </a:p>
          <a:p>
            <a:pPr marL="685782" lvl="2">
              <a:lnSpc>
                <a:spcPct val="108000"/>
              </a:lnSpc>
              <a:spcBef>
                <a:spcPts val="600"/>
              </a:spcBef>
              <a:spcAft>
                <a:spcPts val="600"/>
              </a:spcAft>
              <a:tabLst>
                <a:tab pos="228600" algn="l"/>
                <a:tab pos="457200" algn="l"/>
              </a:tabLst>
            </a:pPr>
            <a:r>
              <a:rPr lang="en-US" sz="1600" dirty="0">
                <a:latin typeface="Montserrat" panose="00000500000000000000" pitchFamily="2" charset="0"/>
                <a:cs typeface="Times New Roman" panose="02020603050405020304" pitchFamily="18" charset="0"/>
              </a:rPr>
              <a:t>Does your plan outline communication procedures?</a:t>
            </a:r>
          </a:p>
          <a:p>
            <a:pPr marL="685782" lvl="2">
              <a:lnSpc>
                <a:spcPct val="108000"/>
              </a:lnSpc>
              <a:spcBef>
                <a:spcPts val="600"/>
              </a:spcBef>
              <a:spcAft>
                <a:spcPts val="600"/>
              </a:spcAft>
              <a:tabLst>
                <a:tab pos="228600" algn="l"/>
                <a:tab pos="457200" algn="l"/>
              </a:tabLst>
            </a:pPr>
            <a:r>
              <a:rPr lang="en-US" sz="1600" dirty="0">
                <a:latin typeface="Montserrat" panose="00000500000000000000" pitchFamily="2" charset="0"/>
                <a:cs typeface="Times New Roman" panose="02020603050405020304" pitchFamily="18" charset="0"/>
              </a:rPr>
              <a:t>With whom would you communicate at this time (e.g., senior staff only, supervisors, all staff, others)?</a:t>
            </a:r>
          </a:p>
          <a:p>
            <a:pPr marL="685782" lvl="2">
              <a:lnSpc>
                <a:spcPct val="108000"/>
              </a:lnSpc>
              <a:spcBef>
                <a:spcPts val="600"/>
              </a:spcBef>
              <a:spcAft>
                <a:spcPts val="600"/>
              </a:spcAft>
              <a:tabLst>
                <a:tab pos="228600" algn="l"/>
                <a:tab pos="457200" algn="l"/>
              </a:tabLst>
            </a:pPr>
            <a:r>
              <a:rPr lang="en-US" sz="1600" dirty="0">
                <a:latin typeface="Montserrat" panose="00000500000000000000" pitchFamily="2" charset="0"/>
                <a:cs typeface="Times New Roman" panose="02020603050405020304" pitchFamily="18" charset="0"/>
              </a:rPr>
              <a:t>How would communications be disseminated? Are there any technology redundancies?</a:t>
            </a:r>
          </a:p>
          <a:p>
            <a:pPr marL="685782" lvl="2">
              <a:lnSpc>
                <a:spcPct val="108000"/>
              </a:lnSpc>
              <a:spcBef>
                <a:spcPts val="600"/>
              </a:spcBef>
              <a:spcAft>
                <a:spcPts val="600"/>
              </a:spcAft>
              <a:tabLst>
                <a:tab pos="228600" algn="l"/>
                <a:tab pos="457200" algn="l"/>
              </a:tabLst>
            </a:pPr>
            <a:r>
              <a:rPr lang="en-US" sz="1600" dirty="0">
                <a:latin typeface="Montserrat" panose="00000500000000000000" pitchFamily="2" charset="0"/>
                <a:cs typeface="Times New Roman" panose="02020603050405020304" pitchFamily="18" charset="0"/>
              </a:rPr>
              <a:t>Does your school have pre-determined messaging for this kind of event? </a:t>
            </a:r>
          </a:p>
          <a:p>
            <a:endParaRPr lang="en-US" sz="2400" dirty="0"/>
          </a:p>
        </p:txBody>
      </p:sp>
    </p:spTree>
    <p:extLst>
      <p:ext uri="{BB962C8B-B14F-4D97-AF65-F5344CB8AC3E}">
        <p14:creationId xmlns:p14="http://schemas.microsoft.com/office/powerpoint/2010/main" val="3973119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285D7-8592-A4EA-7A71-8F3986F3FF47}"/>
              </a:ext>
            </a:extLst>
          </p:cNvPr>
          <p:cNvPicPr>
            <a:picLocks noChangeAspect="1"/>
          </p:cNvPicPr>
          <p:nvPr/>
        </p:nvPicPr>
        <p:blipFill rotWithShape="1">
          <a:blip r:embed="rId3">
            <a:alphaModFix amt="2000"/>
            <a:extLst>
              <a:ext uri="{28A0092B-C50C-407E-A947-70E740481C1C}">
                <a14:useLocalDpi xmlns:a14="http://schemas.microsoft.com/office/drawing/2010/main" val="0"/>
              </a:ext>
            </a:extLst>
          </a:blip>
          <a:srcRect t="27568" r="73375" b="35996"/>
          <a:stretch/>
        </p:blipFill>
        <p:spPr>
          <a:xfrm>
            <a:off x="2115535" y="690409"/>
            <a:ext cx="6434797" cy="5835939"/>
          </a:xfrm>
          <a:prstGeom prst="rect">
            <a:avLst/>
          </a:prstGeom>
        </p:spPr>
      </p:pic>
      <p:sp>
        <p:nvSpPr>
          <p:cNvPr id="2" name="Title 1">
            <a:extLst>
              <a:ext uri="{FF2B5EF4-FFF2-40B4-BE49-F238E27FC236}">
                <a16:creationId xmlns:a16="http://schemas.microsoft.com/office/drawing/2014/main" id="{0614621C-1BE0-8875-7B8F-39568CB47CC0}"/>
              </a:ext>
            </a:extLst>
          </p:cNvPr>
          <p:cNvSpPr>
            <a:spLocks noGrp="1"/>
          </p:cNvSpPr>
          <p:nvPr>
            <p:ph type="title"/>
          </p:nvPr>
        </p:nvSpPr>
        <p:spPr>
          <a:xfrm>
            <a:off x="463296" y="0"/>
            <a:ext cx="11490579" cy="1204226"/>
          </a:xfrm>
        </p:spPr>
        <p:txBody>
          <a:bodyPr anchor="b">
            <a:normAutofit/>
          </a:bodyPr>
          <a:lstStyle/>
          <a:p>
            <a:r>
              <a:rPr lang="en-US" sz="3600" b="1" dirty="0">
                <a:latin typeface="Montserrat" panose="00000500000000000000" pitchFamily="2" charset="0"/>
              </a:rPr>
              <a:t>Scenario Update: Tornado Warning</a:t>
            </a:r>
            <a:endParaRPr lang="en-US" sz="3600" dirty="0">
              <a:latin typeface="Montserrat" panose="00000500000000000000" pitchFamily="2" charset="0"/>
            </a:endParaRPr>
          </a:p>
        </p:txBody>
      </p:sp>
      <p:sp>
        <p:nvSpPr>
          <p:cNvPr id="9" name="Rectangle 8">
            <a:extLst>
              <a:ext uri="{FF2B5EF4-FFF2-40B4-BE49-F238E27FC236}">
                <a16:creationId xmlns:a16="http://schemas.microsoft.com/office/drawing/2014/main" id="{C1925337-A7ED-F214-F3EA-A597DC9DFC73}"/>
              </a:ext>
            </a:extLst>
          </p:cNvPr>
          <p:cNvSpPr/>
          <p:nvPr/>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672864-523A-E231-A468-73A3F443AD4E}"/>
              </a:ext>
            </a:extLst>
          </p:cNvPr>
          <p:cNvSpPr/>
          <p:nvPr/>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885272AA-3D6C-140F-C152-742D0A7AC557}"/>
              </a:ext>
            </a:extLst>
          </p:cNvPr>
          <p:cNvSpPr>
            <a:spLocks noGrp="1"/>
          </p:cNvSpPr>
          <p:nvPr>
            <p:ph idx="1"/>
          </p:nvPr>
        </p:nvSpPr>
        <p:spPr>
          <a:xfrm>
            <a:off x="813761" y="1976017"/>
            <a:ext cx="7306056" cy="4758001"/>
          </a:xfrm>
        </p:spPr>
        <p:txBody>
          <a:bodyPr>
            <a:normAutofit fontScale="70000" lnSpcReduction="20000"/>
          </a:bodyPr>
          <a:lstStyle/>
          <a:p>
            <a:pPr>
              <a:lnSpc>
                <a:spcPct val="120000"/>
              </a:lnSpc>
            </a:pPr>
            <a:r>
              <a:rPr lang="en-US" sz="3200" b="1" dirty="0">
                <a:latin typeface="Montserrat" panose="00000500000000000000" pitchFamily="2" charset="0"/>
              </a:rPr>
              <a:t>11:45 am: </a:t>
            </a:r>
            <a:r>
              <a:rPr lang="en-US" sz="3200" dirty="0">
                <a:latin typeface="Montserrat" panose="00000500000000000000" pitchFamily="2" charset="0"/>
              </a:rPr>
              <a:t>The National Weather Service and local weather stations have upgraded their weather forecast and have now issued a tornado warning until 12:20 pm. The school immediately takes action to ensure student safety. </a:t>
            </a:r>
          </a:p>
          <a:p>
            <a:pPr>
              <a:lnSpc>
                <a:spcPct val="120000"/>
              </a:lnSpc>
            </a:pPr>
            <a:endParaRPr lang="en-US" sz="3200" dirty="0">
              <a:latin typeface="Montserrat" panose="00000500000000000000" pitchFamily="2" charset="0"/>
            </a:endParaRPr>
          </a:p>
          <a:p>
            <a:pPr>
              <a:lnSpc>
                <a:spcPct val="120000"/>
              </a:lnSpc>
            </a:pPr>
            <a:r>
              <a:rPr lang="en-US" sz="3200" b="1" dirty="0">
                <a:latin typeface="Montserrat" panose="00000500000000000000" pitchFamily="2" charset="0"/>
              </a:rPr>
              <a:t>11:50 am: </a:t>
            </a:r>
            <a:r>
              <a:rPr lang="en-US" sz="3200" dirty="0">
                <a:latin typeface="Montserrat" panose="00000500000000000000" pitchFamily="2" charset="0"/>
              </a:rPr>
              <a:t>The school begins to receive calls from concerned parents on what they should do. Some parents are enroute to the school or already in the parking lot. Two buses are also onsite for the early dismissal. </a:t>
            </a:r>
          </a:p>
          <a:p>
            <a:pPr>
              <a:lnSpc>
                <a:spcPct val="120000"/>
              </a:lnSpc>
            </a:pPr>
            <a:endParaRPr lang="en-US" dirty="0"/>
          </a:p>
        </p:txBody>
      </p:sp>
      <p:pic>
        <p:nvPicPr>
          <p:cNvPr id="14" name="Picture 13" descr="A red and white sign&#10;&#10;Description automatically generated">
            <a:extLst>
              <a:ext uri="{FF2B5EF4-FFF2-40B4-BE49-F238E27FC236}">
                <a16:creationId xmlns:a16="http://schemas.microsoft.com/office/drawing/2014/main" id="{D68ABB3E-FE9F-3E0D-111F-6B5CA7D28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6976" y="2562253"/>
            <a:ext cx="3391189" cy="2092250"/>
          </a:xfrm>
          <a:prstGeom prst="rect">
            <a:avLst/>
          </a:prstGeom>
        </p:spPr>
      </p:pic>
      <p:pic>
        <p:nvPicPr>
          <p:cNvPr id="4" name="Picture 3">
            <a:extLst>
              <a:ext uri="{FF2B5EF4-FFF2-40B4-BE49-F238E27FC236}">
                <a16:creationId xmlns:a16="http://schemas.microsoft.com/office/drawing/2014/main" id="{9B6374C0-9BFD-00F5-432F-07FE9772BB19}"/>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Tree>
    <p:extLst>
      <p:ext uri="{BB962C8B-B14F-4D97-AF65-F5344CB8AC3E}">
        <p14:creationId xmlns:p14="http://schemas.microsoft.com/office/powerpoint/2010/main" val="2894836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F69BF0-CA32-5BBC-B285-C133AAFB1502}"/>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pic>
        <p:nvPicPr>
          <p:cNvPr id="8" name="Picture 7">
            <a:extLst>
              <a:ext uri="{FF2B5EF4-FFF2-40B4-BE49-F238E27FC236}">
                <a16:creationId xmlns:a16="http://schemas.microsoft.com/office/drawing/2014/main" id="{074285D7-8592-A4EA-7A71-8F3986F3FF47}"/>
              </a:ext>
            </a:extLst>
          </p:cNvPr>
          <p:cNvPicPr>
            <a:picLocks noChangeAspect="1"/>
          </p:cNvPicPr>
          <p:nvPr/>
        </p:nvPicPr>
        <p:blipFill rotWithShape="1">
          <a:blip r:embed="rId3">
            <a:alphaModFix amt="2000"/>
            <a:extLst>
              <a:ext uri="{28A0092B-C50C-407E-A947-70E740481C1C}">
                <a14:useLocalDpi xmlns:a14="http://schemas.microsoft.com/office/drawing/2010/main" val="0"/>
              </a:ext>
            </a:extLst>
          </a:blip>
          <a:srcRect t="27568" r="73375" b="35996"/>
          <a:stretch/>
        </p:blipFill>
        <p:spPr>
          <a:xfrm>
            <a:off x="2115535" y="690409"/>
            <a:ext cx="6434797" cy="5835939"/>
          </a:xfrm>
          <a:prstGeom prst="rect">
            <a:avLst/>
          </a:prstGeom>
        </p:spPr>
      </p:pic>
      <p:sp>
        <p:nvSpPr>
          <p:cNvPr id="2" name="Title 1">
            <a:extLst>
              <a:ext uri="{FF2B5EF4-FFF2-40B4-BE49-F238E27FC236}">
                <a16:creationId xmlns:a16="http://schemas.microsoft.com/office/drawing/2014/main" id="{0614621C-1BE0-8875-7B8F-39568CB47CC0}"/>
              </a:ext>
            </a:extLst>
          </p:cNvPr>
          <p:cNvSpPr>
            <a:spLocks noGrp="1"/>
          </p:cNvSpPr>
          <p:nvPr>
            <p:ph type="title"/>
          </p:nvPr>
        </p:nvSpPr>
        <p:spPr>
          <a:xfrm>
            <a:off x="463296" y="0"/>
            <a:ext cx="11490579" cy="1204226"/>
          </a:xfrm>
        </p:spPr>
        <p:txBody>
          <a:bodyPr anchor="b">
            <a:normAutofit/>
          </a:bodyPr>
          <a:lstStyle/>
          <a:p>
            <a:r>
              <a:rPr lang="en-US" sz="3600" b="1" dirty="0">
                <a:latin typeface="Montserrat" panose="00000500000000000000" pitchFamily="2" charset="0"/>
              </a:rPr>
              <a:t>Scenario Update: Tornado Warning </a:t>
            </a:r>
            <a:endParaRPr lang="en-US" sz="3600" dirty="0">
              <a:latin typeface="Montserrat" panose="00000500000000000000" pitchFamily="2" charset="0"/>
            </a:endParaRPr>
          </a:p>
        </p:txBody>
      </p:sp>
      <p:sp>
        <p:nvSpPr>
          <p:cNvPr id="9" name="Rectangle 8">
            <a:extLst>
              <a:ext uri="{FF2B5EF4-FFF2-40B4-BE49-F238E27FC236}">
                <a16:creationId xmlns:a16="http://schemas.microsoft.com/office/drawing/2014/main" id="{C1925337-A7ED-F214-F3EA-A597DC9DFC73}"/>
              </a:ext>
            </a:extLst>
          </p:cNvPr>
          <p:cNvSpPr/>
          <p:nvPr/>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672864-523A-E231-A468-73A3F443AD4E}"/>
              </a:ext>
            </a:extLst>
          </p:cNvPr>
          <p:cNvSpPr/>
          <p:nvPr/>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885272AA-3D6C-140F-C152-742D0A7AC557}"/>
              </a:ext>
            </a:extLst>
          </p:cNvPr>
          <p:cNvSpPr>
            <a:spLocks noGrp="1"/>
          </p:cNvSpPr>
          <p:nvPr>
            <p:ph idx="1"/>
          </p:nvPr>
        </p:nvSpPr>
        <p:spPr>
          <a:xfrm>
            <a:off x="813761" y="1411897"/>
            <a:ext cx="7306056" cy="5322121"/>
          </a:xfrm>
        </p:spPr>
        <p:txBody>
          <a:bodyPr>
            <a:normAutofit fontScale="70000" lnSpcReduction="20000"/>
          </a:bodyPr>
          <a:lstStyle/>
          <a:p>
            <a:pPr>
              <a:lnSpc>
                <a:spcPct val="120000"/>
              </a:lnSpc>
            </a:pPr>
            <a:r>
              <a:rPr lang="en-US" sz="3200" b="1" dirty="0">
                <a:latin typeface="Montserrat" panose="00000500000000000000" pitchFamily="2" charset="0"/>
              </a:rPr>
              <a:t>12:05 pm</a:t>
            </a:r>
            <a:r>
              <a:rPr lang="en-US" sz="3200" dirty="0">
                <a:latin typeface="Montserrat" panose="00000500000000000000" pitchFamily="2" charset="0"/>
              </a:rPr>
              <a:t>: Staff report a loud train noise passing. Students remain in a secure location while it is confirmed the storm has passed. No students or staff are injured.  </a:t>
            </a:r>
          </a:p>
          <a:p>
            <a:pPr>
              <a:lnSpc>
                <a:spcPct val="120000"/>
              </a:lnSpc>
            </a:pPr>
            <a:r>
              <a:rPr lang="en-US" sz="3200" b="1" dirty="0">
                <a:latin typeface="Montserrat" panose="00000500000000000000" pitchFamily="2" charset="0"/>
              </a:rPr>
              <a:t>12:15 pm</a:t>
            </a:r>
            <a:r>
              <a:rPr lang="en-US" sz="3200" dirty="0">
                <a:latin typeface="Montserrat" panose="00000500000000000000" pitchFamily="2" charset="0"/>
              </a:rPr>
              <a:t>: Staff confirm the school building is secure, but a satellite location (portable, gym, or wing of the building) has sustained damage to the roof. </a:t>
            </a:r>
          </a:p>
          <a:p>
            <a:pPr>
              <a:lnSpc>
                <a:spcPct val="120000"/>
              </a:lnSpc>
            </a:pPr>
            <a:r>
              <a:rPr lang="en-US" sz="3200" b="1" dirty="0">
                <a:latin typeface="Montserrat" panose="00000500000000000000" pitchFamily="2" charset="0"/>
              </a:rPr>
              <a:t>12:30 pm</a:t>
            </a:r>
            <a:r>
              <a:rPr lang="en-US" sz="3200" dirty="0">
                <a:latin typeface="Montserrat" panose="00000500000000000000" pitchFamily="2" charset="0"/>
              </a:rPr>
              <a:t>: Students are safely dismissed for the day. Some students’ transportation is late due to debris in the roads. </a:t>
            </a:r>
          </a:p>
          <a:p>
            <a:pPr>
              <a:lnSpc>
                <a:spcPct val="120000"/>
              </a:lnSpc>
            </a:pPr>
            <a:r>
              <a:rPr lang="en-US" sz="3200" b="1" dirty="0">
                <a:latin typeface="Montserrat" panose="00000500000000000000" pitchFamily="2" charset="0"/>
              </a:rPr>
              <a:t>1:30 pm</a:t>
            </a:r>
            <a:r>
              <a:rPr lang="en-US" sz="3200" dirty="0">
                <a:latin typeface="Montserrat" panose="00000500000000000000" pitchFamily="2" charset="0"/>
              </a:rPr>
              <a:t>: It is confirmed that the damaged location will require repair. </a:t>
            </a:r>
          </a:p>
        </p:txBody>
      </p:sp>
      <p:pic>
        <p:nvPicPr>
          <p:cNvPr id="14" name="Picture 13" descr="A red and white sign&#10;&#10;Description automatically generated">
            <a:extLst>
              <a:ext uri="{FF2B5EF4-FFF2-40B4-BE49-F238E27FC236}">
                <a16:creationId xmlns:a16="http://schemas.microsoft.com/office/drawing/2014/main" id="{D68ABB3E-FE9F-3E0D-111F-6B5CA7D28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6976" y="2562253"/>
            <a:ext cx="3391189" cy="2092250"/>
          </a:xfrm>
          <a:prstGeom prst="rect">
            <a:avLst/>
          </a:prstGeom>
        </p:spPr>
      </p:pic>
    </p:spTree>
    <p:extLst>
      <p:ext uri="{BB962C8B-B14F-4D97-AF65-F5344CB8AC3E}">
        <p14:creationId xmlns:p14="http://schemas.microsoft.com/office/powerpoint/2010/main" val="1317646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958127-9C61-DFAA-C2CD-A67007F304D5}"/>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pic>
        <p:nvPicPr>
          <p:cNvPr id="8" name="Picture 7">
            <a:extLst>
              <a:ext uri="{FF2B5EF4-FFF2-40B4-BE49-F238E27FC236}">
                <a16:creationId xmlns:a16="http://schemas.microsoft.com/office/drawing/2014/main" id="{074285D7-8592-A4EA-7A71-8F3986F3FF47}"/>
              </a:ext>
            </a:extLst>
          </p:cNvPr>
          <p:cNvPicPr>
            <a:picLocks noChangeAspect="1"/>
          </p:cNvPicPr>
          <p:nvPr/>
        </p:nvPicPr>
        <p:blipFill rotWithShape="1">
          <a:blip r:embed="rId3">
            <a:alphaModFix amt="2000"/>
            <a:extLst>
              <a:ext uri="{28A0092B-C50C-407E-A947-70E740481C1C}">
                <a14:useLocalDpi xmlns:a14="http://schemas.microsoft.com/office/drawing/2010/main" val="0"/>
              </a:ext>
            </a:extLst>
          </a:blip>
          <a:srcRect t="27568" r="73375" b="35996"/>
          <a:stretch/>
        </p:blipFill>
        <p:spPr>
          <a:xfrm>
            <a:off x="2364024" y="233777"/>
            <a:ext cx="7549673" cy="5969697"/>
          </a:xfrm>
          <a:prstGeom prst="rect">
            <a:avLst/>
          </a:prstGeom>
        </p:spPr>
      </p:pic>
      <p:sp>
        <p:nvSpPr>
          <p:cNvPr id="2" name="Title 1">
            <a:extLst>
              <a:ext uri="{FF2B5EF4-FFF2-40B4-BE49-F238E27FC236}">
                <a16:creationId xmlns:a16="http://schemas.microsoft.com/office/drawing/2014/main" id="{0614621C-1BE0-8875-7B8F-39568CB47CC0}"/>
              </a:ext>
            </a:extLst>
          </p:cNvPr>
          <p:cNvSpPr>
            <a:spLocks noGrp="1"/>
          </p:cNvSpPr>
          <p:nvPr>
            <p:ph type="title"/>
          </p:nvPr>
        </p:nvSpPr>
        <p:spPr>
          <a:xfrm>
            <a:off x="838199" y="0"/>
            <a:ext cx="10601325" cy="1325563"/>
          </a:xfrm>
        </p:spPr>
        <p:txBody>
          <a:bodyPr anchor="b">
            <a:normAutofit/>
          </a:bodyPr>
          <a:lstStyle/>
          <a:p>
            <a:r>
              <a:rPr lang="en-US" sz="3600" b="1" dirty="0">
                <a:latin typeface="Montserrat" panose="00000500000000000000" pitchFamily="2" charset="0"/>
              </a:rPr>
              <a:t>Module 2: Facilitator Questions</a:t>
            </a:r>
            <a:endParaRPr lang="en-US" sz="3600" dirty="0">
              <a:latin typeface="Montserrat" panose="00000500000000000000" pitchFamily="2" charset="0"/>
            </a:endParaRPr>
          </a:p>
        </p:txBody>
      </p:sp>
      <p:sp>
        <p:nvSpPr>
          <p:cNvPr id="9" name="Rectangle 8">
            <a:extLst>
              <a:ext uri="{FF2B5EF4-FFF2-40B4-BE49-F238E27FC236}">
                <a16:creationId xmlns:a16="http://schemas.microsoft.com/office/drawing/2014/main" id="{C1925337-A7ED-F214-F3EA-A597DC9DFC73}"/>
              </a:ext>
            </a:extLst>
          </p:cNvPr>
          <p:cNvSpPr/>
          <p:nvPr/>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672864-523A-E231-A468-73A3F443AD4E}"/>
              </a:ext>
            </a:extLst>
          </p:cNvPr>
          <p:cNvSpPr/>
          <p:nvPr/>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885272AA-3D6C-140F-C152-742D0A7AC557}"/>
              </a:ext>
            </a:extLst>
          </p:cNvPr>
          <p:cNvSpPr>
            <a:spLocks noGrp="1"/>
          </p:cNvSpPr>
          <p:nvPr>
            <p:ph idx="1"/>
          </p:nvPr>
        </p:nvSpPr>
        <p:spPr>
          <a:xfrm>
            <a:off x="838195" y="1978329"/>
            <a:ext cx="10910459" cy="4351338"/>
          </a:xfrm>
        </p:spPr>
        <p:txBody>
          <a:bodyPr>
            <a:normAutofit lnSpcReduction="10000"/>
          </a:bodyPr>
          <a:lstStyle/>
          <a:p>
            <a:pPr>
              <a:lnSpc>
                <a:spcPct val="108000"/>
              </a:lnSpc>
              <a:spcBef>
                <a:spcPts val="0"/>
              </a:spcBef>
              <a:spcAft>
                <a:spcPts val="600"/>
              </a:spcAft>
              <a:tabLst>
                <a:tab pos="228600" algn="l"/>
                <a:tab pos="457200" algn="l"/>
              </a:tabLst>
            </a:pPr>
            <a:r>
              <a:rPr lang="en-US" sz="2400" dirty="0">
                <a:effectLst/>
                <a:latin typeface="Montserrat" panose="00000500000000000000" pitchFamily="2" charset="0"/>
                <a:ea typeface="Aptos" panose="020B0004020202020204" pitchFamily="34" charset="0"/>
                <a:cs typeface="Times New Roman" panose="02020603050405020304" pitchFamily="18" charset="0"/>
              </a:rPr>
              <a:t>What actions would this updated information prompt, if any?</a:t>
            </a:r>
          </a:p>
          <a:p>
            <a:pPr>
              <a:lnSpc>
                <a:spcPct val="108000"/>
              </a:lnSpc>
              <a:spcBef>
                <a:spcPts val="0"/>
              </a:spcBef>
              <a:spcAft>
                <a:spcPts val="600"/>
              </a:spcAft>
              <a:tabLst>
                <a:tab pos="228600" algn="l"/>
                <a:tab pos="457200" algn="l"/>
              </a:tabLst>
            </a:pPr>
            <a:r>
              <a:rPr lang="en-US" sz="2400" dirty="0">
                <a:effectLst/>
                <a:latin typeface="Montserrat" panose="00000500000000000000" pitchFamily="2" charset="0"/>
                <a:ea typeface="Aptos" panose="020B0004020202020204" pitchFamily="34" charset="0"/>
                <a:cs typeface="Times New Roman" panose="02020603050405020304" pitchFamily="18" charset="0"/>
              </a:rPr>
              <a:t>What information are you sharing within the school?</a:t>
            </a:r>
          </a:p>
          <a:p>
            <a:pPr marL="628650" lvl="1" indent="-171450">
              <a:lnSpc>
                <a:spcPct val="108000"/>
              </a:lnSpc>
              <a:spcBef>
                <a:spcPts val="0"/>
              </a:spcBef>
              <a:spcAft>
                <a:spcPts val="600"/>
              </a:spcAft>
              <a:tabLst>
                <a:tab pos="228600" algn="l"/>
                <a:tab pos="457200" algn="l"/>
              </a:tabLst>
            </a:pPr>
            <a:r>
              <a:rPr lang="en-US" dirty="0">
                <a:effectLst/>
                <a:latin typeface="Montserrat" panose="00000500000000000000" pitchFamily="2" charset="0"/>
                <a:ea typeface="Aptos" panose="020B0004020202020204" pitchFamily="34" charset="0"/>
                <a:cs typeface="Times New Roman" panose="02020603050405020304" pitchFamily="18" charset="0"/>
              </a:rPr>
              <a:t>To whom will this information be disseminated, and how will it be delivered? </a:t>
            </a:r>
          </a:p>
          <a:p>
            <a:pPr marL="628650" lvl="1" indent="-171450">
              <a:lnSpc>
                <a:spcPct val="108000"/>
              </a:lnSpc>
              <a:spcBef>
                <a:spcPts val="0"/>
              </a:spcBef>
              <a:spcAft>
                <a:spcPts val="600"/>
              </a:spcAft>
              <a:tabLst>
                <a:tab pos="228600" algn="l"/>
                <a:tab pos="457200" algn="l"/>
              </a:tabLst>
            </a:pPr>
            <a:r>
              <a:rPr lang="en-US" dirty="0">
                <a:latin typeface="Montserrat" panose="00000500000000000000" pitchFamily="2" charset="0"/>
                <a:ea typeface="Aptos" panose="020B0004020202020204" pitchFamily="34" charset="0"/>
                <a:cs typeface="Times New Roman" panose="02020603050405020304" pitchFamily="18" charset="0"/>
              </a:rPr>
              <a:t>How are you coordinating with transportation providers outside of your county?</a:t>
            </a:r>
            <a:endParaRPr lang="en-US" dirty="0">
              <a:effectLst/>
              <a:latin typeface="Montserrat" panose="00000500000000000000" pitchFamily="2" charset="0"/>
              <a:ea typeface="Aptos" panose="020B0004020202020204" pitchFamily="34" charset="0"/>
              <a:cs typeface="Times New Roman" panose="02020603050405020304" pitchFamily="18" charset="0"/>
            </a:endParaRPr>
          </a:p>
          <a:p>
            <a:pPr>
              <a:lnSpc>
                <a:spcPct val="108000"/>
              </a:lnSpc>
              <a:spcBef>
                <a:spcPts val="0"/>
              </a:spcBef>
              <a:spcAft>
                <a:spcPts val="600"/>
              </a:spcAft>
              <a:tabLst>
                <a:tab pos="228600" algn="l"/>
                <a:tab pos="457200" algn="l"/>
              </a:tabLst>
            </a:pPr>
            <a:r>
              <a:rPr lang="en-US" sz="2400" dirty="0">
                <a:effectLst/>
                <a:latin typeface="Montserrat" panose="00000500000000000000" pitchFamily="2" charset="0"/>
                <a:ea typeface="Aptos" panose="020B0004020202020204" pitchFamily="34" charset="0"/>
                <a:cs typeface="Times New Roman" panose="02020603050405020304" pitchFamily="18" charset="0"/>
              </a:rPr>
              <a:t>Who are you contacting outside of th</a:t>
            </a:r>
            <a:r>
              <a:rPr lang="en-US" sz="2400" dirty="0">
                <a:latin typeface="Montserrat" panose="00000500000000000000" pitchFamily="2" charset="0"/>
                <a:ea typeface="Aptos" panose="020B0004020202020204" pitchFamily="34" charset="0"/>
                <a:cs typeface="Times New Roman" panose="02020603050405020304" pitchFamily="18" charset="0"/>
              </a:rPr>
              <a:t>e school (first responders, parents, state resources, organization/enterprise POCs)?</a:t>
            </a:r>
            <a:endParaRPr lang="en-US" sz="2400" dirty="0">
              <a:effectLst/>
              <a:latin typeface="Montserrat" panose="00000500000000000000" pitchFamily="2" charset="0"/>
              <a:ea typeface="Aptos" panose="020B0004020202020204" pitchFamily="34" charset="0"/>
              <a:cs typeface="Times New Roman" panose="02020603050405020304" pitchFamily="18" charset="0"/>
            </a:endParaRPr>
          </a:p>
          <a:p>
            <a:pPr>
              <a:lnSpc>
                <a:spcPct val="108000"/>
              </a:lnSpc>
              <a:spcBef>
                <a:spcPts val="0"/>
              </a:spcBef>
              <a:spcAft>
                <a:spcPts val="600"/>
              </a:spcAft>
              <a:tabLst>
                <a:tab pos="228600" algn="l"/>
                <a:tab pos="457200" algn="l"/>
              </a:tabLst>
            </a:pPr>
            <a:r>
              <a:rPr lang="en-US" sz="2400" dirty="0">
                <a:effectLst/>
                <a:latin typeface="Montserrat" panose="00000500000000000000" pitchFamily="2" charset="0"/>
                <a:ea typeface="Aptos" panose="020B0004020202020204" pitchFamily="34" charset="0"/>
                <a:cs typeface="Times New Roman" panose="02020603050405020304" pitchFamily="18" charset="0"/>
              </a:rPr>
              <a:t>Would your school activate an emergency plan at this time? </a:t>
            </a:r>
          </a:p>
          <a:p>
            <a:pPr marL="628650" lvl="1" indent="-171450">
              <a:lnSpc>
                <a:spcPct val="108000"/>
              </a:lnSpc>
              <a:spcBef>
                <a:spcPts val="0"/>
              </a:spcBef>
              <a:spcAft>
                <a:spcPts val="600"/>
              </a:spcAft>
              <a:tabLst>
                <a:tab pos="228600" algn="l"/>
                <a:tab pos="457200" algn="l"/>
              </a:tabLst>
            </a:pPr>
            <a:r>
              <a:rPr lang="en-US" dirty="0">
                <a:effectLst/>
                <a:latin typeface="Montserrat" panose="00000500000000000000" pitchFamily="2" charset="0"/>
                <a:ea typeface="Aptos" panose="020B0004020202020204" pitchFamily="34" charset="0"/>
                <a:cs typeface="Times New Roman" panose="02020603050405020304" pitchFamily="18" charset="0"/>
              </a:rPr>
              <a:t>What would trigger activation?</a:t>
            </a:r>
          </a:p>
          <a:p>
            <a:endParaRPr lang="en-US" sz="3200" dirty="0"/>
          </a:p>
        </p:txBody>
      </p:sp>
    </p:spTree>
    <p:extLst>
      <p:ext uri="{BB962C8B-B14F-4D97-AF65-F5344CB8AC3E}">
        <p14:creationId xmlns:p14="http://schemas.microsoft.com/office/powerpoint/2010/main" val="180687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285D7-8592-A4EA-7A71-8F3986F3FF47}"/>
              </a:ext>
            </a:extLst>
          </p:cNvPr>
          <p:cNvPicPr>
            <a:picLocks noChangeAspect="1"/>
          </p:cNvPicPr>
          <p:nvPr/>
        </p:nvPicPr>
        <p:blipFill rotWithShape="1">
          <a:blip r:embed="rId3">
            <a:alphaModFix amt="2000"/>
            <a:extLst>
              <a:ext uri="{28A0092B-C50C-407E-A947-70E740481C1C}">
                <a14:useLocalDpi xmlns:a14="http://schemas.microsoft.com/office/drawing/2010/main" val="0"/>
              </a:ext>
            </a:extLst>
          </a:blip>
          <a:srcRect t="27568" r="73375" b="35996"/>
          <a:stretch/>
        </p:blipFill>
        <p:spPr>
          <a:xfrm>
            <a:off x="2364024" y="233777"/>
            <a:ext cx="7549673" cy="5969697"/>
          </a:xfrm>
          <a:prstGeom prst="rect">
            <a:avLst/>
          </a:prstGeom>
        </p:spPr>
      </p:pic>
      <p:sp>
        <p:nvSpPr>
          <p:cNvPr id="2" name="Title 1">
            <a:extLst>
              <a:ext uri="{FF2B5EF4-FFF2-40B4-BE49-F238E27FC236}">
                <a16:creationId xmlns:a16="http://schemas.microsoft.com/office/drawing/2014/main" id="{0614621C-1BE0-8875-7B8F-39568CB47CC0}"/>
              </a:ext>
            </a:extLst>
          </p:cNvPr>
          <p:cNvSpPr>
            <a:spLocks noGrp="1"/>
          </p:cNvSpPr>
          <p:nvPr>
            <p:ph type="title"/>
          </p:nvPr>
        </p:nvSpPr>
        <p:spPr>
          <a:xfrm>
            <a:off x="838199" y="0"/>
            <a:ext cx="10601325" cy="1325563"/>
          </a:xfrm>
        </p:spPr>
        <p:txBody>
          <a:bodyPr anchor="b">
            <a:normAutofit/>
          </a:bodyPr>
          <a:lstStyle/>
          <a:p>
            <a:r>
              <a:rPr lang="en-US" sz="3600" b="1" dirty="0">
                <a:solidFill>
                  <a:srgbClr val="C00000"/>
                </a:solidFill>
                <a:latin typeface="Montserrat" panose="00000500000000000000" pitchFamily="2" charset="0"/>
              </a:rPr>
              <a:t>Optional</a:t>
            </a:r>
            <a:r>
              <a:rPr lang="en-US" sz="3600" b="1" dirty="0">
                <a:latin typeface="Montserrat" panose="00000500000000000000" pitchFamily="2" charset="0"/>
              </a:rPr>
              <a:t> Facilitator Questions</a:t>
            </a:r>
            <a:endParaRPr lang="en-US" sz="3600" dirty="0">
              <a:latin typeface="Montserrat" panose="00000500000000000000" pitchFamily="2" charset="0"/>
            </a:endParaRPr>
          </a:p>
        </p:txBody>
      </p:sp>
      <p:sp>
        <p:nvSpPr>
          <p:cNvPr id="9" name="Rectangle 8">
            <a:extLst>
              <a:ext uri="{FF2B5EF4-FFF2-40B4-BE49-F238E27FC236}">
                <a16:creationId xmlns:a16="http://schemas.microsoft.com/office/drawing/2014/main" id="{C1925337-A7ED-F214-F3EA-A597DC9DFC73}"/>
              </a:ext>
            </a:extLst>
          </p:cNvPr>
          <p:cNvSpPr/>
          <p:nvPr/>
        </p:nvSpPr>
        <p:spPr>
          <a:xfrm>
            <a:off x="0" y="0"/>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672864-523A-E231-A468-73A3F443AD4E}"/>
              </a:ext>
            </a:extLst>
          </p:cNvPr>
          <p:cNvSpPr/>
          <p:nvPr/>
        </p:nvSpPr>
        <p:spPr>
          <a:xfrm>
            <a:off x="-1" y="6734019"/>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885272AA-3D6C-140F-C152-742D0A7AC557}"/>
              </a:ext>
            </a:extLst>
          </p:cNvPr>
          <p:cNvSpPr>
            <a:spLocks noGrp="1"/>
          </p:cNvSpPr>
          <p:nvPr>
            <p:ph idx="1"/>
          </p:nvPr>
        </p:nvSpPr>
        <p:spPr>
          <a:xfrm>
            <a:off x="568036" y="1978329"/>
            <a:ext cx="11166764" cy="4512782"/>
          </a:xfrm>
        </p:spPr>
        <p:txBody>
          <a:bodyPr>
            <a:normAutofit lnSpcReduction="10000"/>
          </a:bodyPr>
          <a:lstStyle/>
          <a:p>
            <a:pPr marR="0" lvl="0">
              <a:lnSpc>
                <a:spcPct val="108000"/>
              </a:lnSpc>
              <a:spcBef>
                <a:spcPts val="0"/>
              </a:spcBef>
              <a:spcAft>
                <a:spcPts val="600"/>
              </a:spcAft>
              <a:tabLst>
                <a:tab pos="228600" algn="l"/>
                <a:tab pos="457200" algn="l"/>
              </a:tabLst>
            </a:pPr>
            <a:r>
              <a:rPr lang="en-US" sz="2000" dirty="0">
                <a:latin typeface="Montserrat" panose="00000500000000000000" pitchFamily="2" charset="0"/>
                <a:cs typeface="Times New Roman" panose="02020603050405020304" pitchFamily="18" charset="0"/>
              </a:rPr>
              <a:t>Would school administration consider releasing students and teachers early or in a different manner?</a:t>
            </a:r>
          </a:p>
          <a:p>
            <a:pPr marL="742950" marR="0" lvl="1" indent="-285750">
              <a:lnSpc>
                <a:spcPct val="108000"/>
              </a:lnSpc>
              <a:spcBef>
                <a:spcPts val="0"/>
              </a:spcBef>
              <a:spcAft>
                <a:spcPts val="600"/>
              </a:spcAft>
              <a:tabLst>
                <a:tab pos="228600" algn="l"/>
                <a:tab pos="457200" algn="l"/>
              </a:tabLst>
            </a:pPr>
            <a:r>
              <a:rPr lang="en-US" sz="2000" dirty="0">
                <a:latin typeface="Montserrat" panose="00000500000000000000" pitchFamily="2" charset="0"/>
                <a:cs typeface="Times New Roman" panose="02020603050405020304" pitchFamily="18" charset="0"/>
              </a:rPr>
              <a:t>How much time ahead of an event like this would be required for adequate dismissal?</a:t>
            </a:r>
          </a:p>
          <a:p>
            <a:pPr marL="742950" marR="0" lvl="1" indent="-285750">
              <a:lnSpc>
                <a:spcPct val="108000"/>
              </a:lnSpc>
              <a:spcBef>
                <a:spcPts val="0"/>
              </a:spcBef>
              <a:spcAft>
                <a:spcPts val="600"/>
              </a:spcAft>
              <a:tabLst>
                <a:tab pos="228600" algn="l"/>
                <a:tab pos="457200" algn="l"/>
              </a:tabLst>
            </a:pPr>
            <a:r>
              <a:rPr lang="en-US" sz="2000" dirty="0">
                <a:latin typeface="Montserrat" panose="00000500000000000000" pitchFamily="2" charset="0"/>
                <a:cs typeface="Times New Roman" panose="02020603050405020304" pitchFamily="18" charset="0"/>
              </a:rPr>
              <a:t>What is the best way for school leadership to communicate an early dismissal to staff? What are the current protocols, expectations, and mechanisms for this instance? </a:t>
            </a:r>
          </a:p>
          <a:p>
            <a:pPr marL="742950" marR="0" lvl="1" indent="-285750">
              <a:lnSpc>
                <a:spcPct val="108000"/>
              </a:lnSpc>
              <a:spcBef>
                <a:spcPts val="0"/>
              </a:spcBef>
              <a:spcAft>
                <a:spcPts val="600"/>
              </a:spcAft>
              <a:tabLst>
                <a:tab pos="228600" algn="l"/>
                <a:tab pos="457200" algn="l"/>
              </a:tabLst>
            </a:pPr>
            <a:r>
              <a:rPr lang="en-US" sz="2000" dirty="0">
                <a:latin typeface="Montserrat" panose="00000500000000000000" pitchFamily="2" charset="0"/>
                <a:cs typeface="Times New Roman" panose="02020603050405020304" pitchFamily="18" charset="0"/>
              </a:rPr>
              <a:t>How would your school handle individual requests for early release?</a:t>
            </a:r>
          </a:p>
          <a:p>
            <a:pPr marL="1143000" marR="0" lvl="2" indent="-228600">
              <a:lnSpc>
                <a:spcPct val="108000"/>
              </a:lnSpc>
              <a:spcBef>
                <a:spcPts val="0"/>
              </a:spcBef>
              <a:spcAft>
                <a:spcPts val="600"/>
              </a:spcAft>
              <a:tabLst>
                <a:tab pos="228600" algn="l"/>
                <a:tab pos="457200" algn="l"/>
              </a:tabLst>
            </a:pPr>
            <a:r>
              <a:rPr lang="en-US" dirty="0">
                <a:latin typeface="Montserrat" panose="00000500000000000000" pitchFamily="2" charset="0"/>
                <a:cs typeface="Times New Roman" panose="02020603050405020304" pitchFamily="18" charset="0"/>
              </a:rPr>
              <a:t>How are these early releases approved, communicated up the chain, or tracked? </a:t>
            </a:r>
          </a:p>
          <a:p>
            <a:pPr marR="0" lvl="0">
              <a:lnSpc>
                <a:spcPct val="108000"/>
              </a:lnSpc>
              <a:spcBef>
                <a:spcPts val="0"/>
              </a:spcBef>
              <a:spcAft>
                <a:spcPts val="600"/>
              </a:spcAft>
              <a:tabLst>
                <a:tab pos="228600" algn="l"/>
                <a:tab pos="457200" algn="l"/>
              </a:tabLst>
            </a:pPr>
            <a:r>
              <a:rPr lang="en-US" sz="2000" dirty="0">
                <a:latin typeface="Montserrat" panose="00000500000000000000" pitchFamily="2" charset="0"/>
                <a:cs typeface="Times New Roman" panose="02020603050405020304" pitchFamily="18" charset="0"/>
              </a:rPr>
              <a:t>What information from the city, county, or state might automatically trigger your school to activate your emergency operations plan? </a:t>
            </a:r>
          </a:p>
          <a:p>
            <a:pPr marR="0" lvl="0">
              <a:lnSpc>
                <a:spcPct val="108000"/>
              </a:lnSpc>
              <a:spcBef>
                <a:spcPts val="0"/>
              </a:spcBef>
              <a:spcAft>
                <a:spcPts val="600"/>
              </a:spcAft>
              <a:tabLst>
                <a:tab pos="228600" algn="l"/>
                <a:tab pos="457200" algn="l"/>
              </a:tabLst>
            </a:pPr>
            <a:r>
              <a:rPr lang="en-US" sz="2000" dirty="0">
                <a:latin typeface="Montserrat" panose="00000500000000000000" pitchFamily="2" charset="0"/>
                <a:cs typeface="Times New Roman" panose="02020603050405020304" pitchFamily="18" charset="0"/>
              </a:rPr>
              <a:t>What factors would impact your decision to close school? </a:t>
            </a:r>
          </a:p>
          <a:p>
            <a:endParaRPr lang="en-US" dirty="0"/>
          </a:p>
        </p:txBody>
      </p:sp>
      <p:pic>
        <p:nvPicPr>
          <p:cNvPr id="4" name="Picture 3">
            <a:extLst>
              <a:ext uri="{FF2B5EF4-FFF2-40B4-BE49-F238E27FC236}">
                <a16:creationId xmlns:a16="http://schemas.microsoft.com/office/drawing/2014/main" id="{80AF1B1B-0A40-9A58-D1D8-CBF6310737CF}"/>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Tree>
    <p:extLst>
      <p:ext uri="{BB962C8B-B14F-4D97-AF65-F5344CB8AC3E}">
        <p14:creationId xmlns:p14="http://schemas.microsoft.com/office/powerpoint/2010/main" val="340564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8E27B6-FCA2-5A67-40D7-4ABBDAA4D721}"/>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
        <p:nvSpPr>
          <p:cNvPr id="2" name="Title 1">
            <a:extLst>
              <a:ext uri="{FF2B5EF4-FFF2-40B4-BE49-F238E27FC236}">
                <a16:creationId xmlns:a16="http://schemas.microsoft.com/office/drawing/2014/main" id="{A3229B47-FFEF-EA5C-5899-51A92E1B952A}"/>
              </a:ext>
            </a:extLst>
          </p:cNvPr>
          <p:cNvSpPr>
            <a:spLocks noGrp="1"/>
          </p:cNvSpPr>
          <p:nvPr>
            <p:ph type="title"/>
          </p:nvPr>
        </p:nvSpPr>
        <p:spPr>
          <a:xfrm>
            <a:off x="1948071" y="1359055"/>
            <a:ext cx="8259416" cy="1325563"/>
          </a:xfrm>
        </p:spPr>
        <p:txBody>
          <a:bodyPr>
            <a:normAutofit fontScale="90000"/>
          </a:bodyPr>
          <a:lstStyle/>
          <a:p>
            <a:pPr algn="ctr"/>
            <a:br>
              <a:rPr lang="en-US" dirty="0">
                <a:latin typeface="Montserrat" panose="00000500000000000000" pitchFamily="2" charset="0"/>
              </a:rPr>
            </a:br>
            <a:r>
              <a:rPr lang="en-US" b="1" dirty="0">
                <a:solidFill>
                  <a:srgbClr val="770000"/>
                </a:solidFill>
                <a:latin typeface="Montserrat" panose="00000500000000000000" pitchFamily="2" charset="0"/>
              </a:rPr>
              <a:t>Welcome and Introductions</a:t>
            </a:r>
          </a:p>
        </p:txBody>
      </p:sp>
      <p:sp>
        <p:nvSpPr>
          <p:cNvPr id="7" name="Rectangle 6">
            <a:extLst>
              <a:ext uri="{FF2B5EF4-FFF2-40B4-BE49-F238E27FC236}">
                <a16:creationId xmlns:a16="http://schemas.microsoft.com/office/drawing/2014/main" id="{441DBDE6-6112-3F78-B679-57600199357D}"/>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A6D472DD-3246-2DFE-343C-273DE4F1DE69}"/>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339202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089019" y="-852071"/>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838199" y="-116843"/>
            <a:ext cx="10515600" cy="1014760"/>
          </a:xfrm>
        </p:spPr>
        <p:txBody>
          <a:bodyPr>
            <a:normAutofit/>
          </a:bodyPr>
          <a:lstStyle/>
          <a:p>
            <a:r>
              <a:rPr lang="en-US" sz="3600" b="1" dirty="0">
                <a:solidFill>
                  <a:srgbClr val="770000"/>
                </a:solidFill>
                <a:latin typeface="Montserrat" panose="00000500000000000000" pitchFamily="2" charset="0"/>
              </a:rPr>
              <a:t>Exercise Agenda</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graphicFrame>
        <p:nvGraphicFramePr>
          <p:cNvPr id="4" name="Table 3">
            <a:extLst>
              <a:ext uri="{FF2B5EF4-FFF2-40B4-BE49-F238E27FC236}">
                <a16:creationId xmlns:a16="http://schemas.microsoft.com/office/drawing/2014/main" id="{C9F4A440-BF25-728B-377E-ADE1215518D4}"/>
              </a:ext>
            </a:extLst>
          </p:cNvPr>
          <p:cNvGraphicFramePr>
            <a:graphicFrameLocks noGrp="1"/>
          </p:cNvGraphicFramePr>
          <p:nvPr>
            <p:extLst>
              <p:ext uri="{D42A27DB-BD31-4B8C-83A1-F6EECF244321}">
                <p14:modId xmlns:p14="http://schemas.microsoft.com/office/powerpoint/2010/main" val="2354979561"/>
              </p:ext>
            </p:extLst>
          </p:nvPr>
        </p:nvGraphicFramePr>
        <p:xfrm>
          <a:off x="838199" y="1069894"/>
          <a:ext cx="10658168" cy="4925956"/>
        </p:xfrm>
        <a:graphic>
          <a:graphicData uri="http://schemas.openxmlformats.org/drawingml/2006/table">
            <a:tbl>
              <a:tblPr firstRow="1" firstCol="1" bandRow="1"/>
              <a:tblGrid>
                <a:gridCol w="5329084">
                  <a:extLst>
                    <a:ext uri="{9D8B030D-6E8A-4147-A177-3AD203B41FA5}">
                      <a16:colId xmlns:a16="http://schemas.microsoft.com/office/drawing/2014/main" val="1454532732"/>
                    </a:ext>
                  </a:extLst>
                </a:gridCol>
                <a:gridCol w="5329084">
                  <a:extLst>
                    <a:ext uri="{9D8B030D-6E8A-4147-A177-3AD203B41FA5}">
                      <a16:colId xmlns:a16="http://schemas.microsoft.com/office/drawing/2014/main" val="1065131933"/>
                    </a:ext>
                  </a:extLst>
                </a:gridCol>
              </a:tblGrid>
              <a:tr h="351854">
                <a:tc>
                  <a:txBody>
                    <a:bodyPr/>
                    <a:lstStyle/>
                    <a:p>
                      <a:pPr marL="0" marR="0" algn="ctr">
                        <a:spcBef>
                          <a:spcPts val="0"/>
                        </a:spcBef>
                        <a:spcAft>
                          <a:spcPts val="0"/>
                        </a:spcAft>
                      </a:pPr>
                      <a:r>
                        <a:rPr lang="en-US" sz="2000" b="1" kern="100" dirty="0">
                          <a:solidFill>
                            <a:srgbClr val="FFFFFF"/>
                          </a:solidFill>
                          <a:effectLst/>
                          <a:highlight>
                            <a:srgbClr val="000000"/>
                          </a:highlight>
                          <a:latin typeface="Montserrat" pitchFamily="2" charset="77"/>
                          <a:ea typeface="Aptos" panose="020B0004020202020204" pitchFamily="34" charset="0"/>
                          <a:cs typeface="Times New Roman" panose="02020603050405020304" pitchFamily="18" charset="0"/>
                        </a:rPr>
                        <a:t>Time</a:t>
                      </a:r>
                      <a:endParaRPr lang="en-US" sz="2000" kern="100" dirty="0">
                        <a:effectLst/>
                        <a:highlight>
                          <a:srgbClr val="000000"/>
                        </a:highligh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2000" b="1" kern="100" dirty="0">
                          <a:solidFill>
                            <a:srgbClr val="FFFFFF"/>
                          </a:solidFill>
                          <a:effectLst/>
                          <a:highlight>
                            <a:srgbClr val="000000"/>
                          </a:highlight>
                          <a:latin typeface="Montserrat" pitchFamily="2" charset="77"/>
                          <a:ea typeface="Aptos" panose="020B0004020202020204" pitchFamily="34" charset="0"/>
                          <a:cs typeface="Times New Roman" panose="02020603050405020304" pitchFamily="18" charset="0"/>
                        </a:rPr>
                        <a:t>Activity</a:t>
                      </a:r>
                      <a:endParaRPr lang="en-US" sz="2000" kern="100" dirty="0">
                        <a:effectLst/>
                        <a:highlight>
                          <a:srgbClr val="000000"/>
                        </a:highligh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3970340"/>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12:45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Meeting room open, tech checks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948372"/>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1:00-1:15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Opening remarks, MCSS introductions,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6871350"/>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1:15-1:30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Exercise purpose, overview, instructions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9785718"/>
                  </a:ext>
                </a:extLst>
              </a:tr>
              <a:tr h="351854">
                <a:tc>
                  <a:txBody>
                    <a:bodyPr/>
                    <a:lstStyle/>
                    <a:p>
                      <a:pPr marL="0" marR="0">
                        <a:spcBef>
                          <a:spcPts val="0"/>
                        </a:spcBef>
                        <a:spcAft>
                          <a:spcPts val="0"/>
                        </a:spcAft>
                      </a:pPr>
                      <a:r>
                        <a:rPr lang="en-US" sz="2000" b="1" kern="100" dirty="0">
                          <a:solidFill>
                            <a:srgbClr val="215E99"/>
                          </a:solidFill>
                          <a:effectLst/>
                          <a:latin typeface="Montserrat" pitchFamily="2" charset="77"/>
                          <a:ea typeface="Aptos" panose="020B0004020202020204" pitchFamily="34" charset="0"/>
                          <a:cs typeface="Times New Roman" panose="02020603050405020304" pitchFamily="18" charset="0"/>
                        </a:rPr>
                        <a:t>1:30-2:00</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b="1" kern="100" dirty="0">
                          <a:solidFill>
                            <a:srgbClr val="215E99"/>
                          </a:solidFill>
                          <a:effectLst/>
                          <a:latin typeface="Montserrat" pitchFamily="2" charset="77"/>
                          <a:ea typeface="Aptos" panose="020B0004020202020204" pitchFamily="34" charset="0"/>
                          <a:cs typeface="Times New Roman" panose="02020603050405020304" pitchFamily="18" charset="0"/>
                        </a:rPr>
                        <a:t>Module 1 (30 minutes)</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8509893"/>
                  </a:ext>
                </a:extLst>
              </a:tr>
              <a:tr h="351854">
                <a:tc>
                  <a:txBody>
                    <a:bodyPr/>
                    <a:lstStyle/>
                    <a:p>
                      <a:pPr marL="457189" marR="0" lvl="1" indent="0">
                        <a:spcBef>
                          <a:spcPts val="0"/>
                        </a:spcBef>
                        <a:spcAft>
                          <a:spcPts val="0"/>
                        </a:spcAft>
                        <a:buFont typeface="Symbol" pitchFamily="2" charset="2"/>
                        <a:buNone/>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1:30-1:35</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Scenario update</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4048073"/>
                  </a:ext>
                </a:extLst>
              </a:tr>
              <a:tr h="351854">
                <a:tc>
                  <a:txBody>
                    <a:bodyPr/>
                    <a:lstStyle/>
                    <a:p>
                      <a:pPr marL="457189" marR="0" lvl="1" indent="0">
                        <a:spcBef>
                          <a:spcPts val="0"/>
                        </a:spcBef>
                        <a:spcAft>
                          <a:spcPts val="0"/>
                        </a:spcAft>
                        <a:buFont typeface="Symbol" pitchFamily="2" charset="2"/>
                        <a:buNone/>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1:35-1:50</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School Discussion</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954888"/>
                  </a:ext>
                </a:extLst>
              </a:tr>
              <a:tr h="351854">
                <a:tc>
                  <a:txBody>
                    <a:bodyPr/>
                    <a:lstStyle/>
                    <a:p>
                      <a:pPr marL="457189" marR="0" lvl="1" indent="0">
                        <a:spcBef>
                          <a:spcPts val="0"/>
                        </a:spcBef>
                        <a:spcAft>
                          <a:spcPts val="0"/>
                        </a:spcAft>
                        <a:buFont typeface="Symbol" pitchFamily="2" charset="2"/>
                        <a:buNone/>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1:50-2:00</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Brief Out</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2425866"/>
                  </a:ext>
                </a:extLst>
              </a:tr>
              <a:tr h="351854">
                <a:tc>
                  <a:txBody>
                    <a:bodyPr/>
                    <a:lstStyle/>
                    <a:p>
                      <a:pPr marL="0" marR="0">
                        <a:spcBef>
                          <a:spcPts val="0"/>
                        </a:spcBef>
                        <a:spcAft>
                          <a:spcPts val="0"/>
                        </a:spcAft>
                      </a:pPr>
                      <a:r>
                        <a:rPr lang="en-US" sz="2000" b="1" kern="100" dirty="0">
                          <a:solidFill>
                            <a:srgbClr val="22B050"/>
                          </a:solidFill>
                          <a:effectLst/>
                          <a:latin typeface="Montserrat" pitchFamily="2" charset="77"/>
                          <a:ea typeface="Aptos" panose="020B0004020202020204" pitchFamily="34" charset="0"/>
                          <a:cs typeface="Times New Roman" panose="02020603050405020304" pitchFamily="18" charset="0"/>
                        </a:rPr>
                        <a:t>2:00-2:45</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b="1" kern="100" dirty="0">
                          <a:solidFill>
                            <a:srgbClr val="22B050"/>
                          </a:solidFill>
                          <a:effectLst/>
                          <a:latin typeface="Montserrat" pitchFamily="2" charset="77"/>
                          <a:ea typeface="Aptos" panose="020B0004020202020204" pitchFamily="34" charset="0"/>
                          <a:cs typeface="Times New Roman" panose="02020603050405020304" pitchFamily="18" charset="0"/>
                        </a:rPr>
                        <a:t>Module 2 (45 minutes)</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0499432"/>
                  </a:ext>
                </a:extLst>
              </a:tr>
              <a:tr h="351854">
                <a:tc>
                  <a:txBody>
                    <a:bodyPr/>
                    <a:lstStyle/>
                    <a:p>
                      <a:pPr marL="457189" marR="0" lvl="1" indent="0">
                        <a:spcBef>
                          <a:spcPts val="0"/>
                        </a:spcBef>
                        <a:spcAft>
                          <a:spcPts val="0"/>
                        </a:spcAft>
                        <a:buFont typeface="Symbol" pitchFamily="2" charset="2"/>
                        <a:buNone/>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2:00-2:05</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Scenario update</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0097931"/>
                  </a:ext>
                </a:extLst>
              </a:tr>
              <a:tr h="351854">
                <a:tc>
                  <a:txBody>
                    <a:bodyPr/>
                    <a:lstStyle/>
                    <a:p>
                      <a:pPr marL="457189" marR="0" lvl="1" indent="0">
                        <a:spcBef>
                          <a:spcPts val="0"/>
                        </a:spcBef>
                        <a:spcAft>
                          <a:spcPts val="0"/>
                        </a:spcAft>
                        <a:buFont typeface="Symbol" pitchFamily="2" charset="2"/>
                        <a:buNone/>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2:05-2:30</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School Discussion</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4780792"/>
                  </a:ext>
                </a:extLst>
              </a:tr>
              <a:tr h="351854">
                <a:tc>
                  <a:txBody>
                    <a:bodyPr/>
                    <a:lstStyle/>
                    <a:p>
                      <a:pPr marL="457189" marR="0" lvl="1" indent="0">
                        <a:spcBef>
                          <a:spcPts val="0"/>
                        </a:spcBef>
                        <a:spcAft>
                          <a:spcPts val="0"/>
                        </a:spcAft>
                        <a:buFont typeface="Symbol" pitchFamily="2" charset="2"/>
                        <a:buNone/>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2:30-2:45 </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Brief Out</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4053010"/>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End Exercise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2340154"/>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2:45-3:00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Conclusion, Closing Remarks, Next Steps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9147943"/>
                  </a:ext>
                </a:extLst>
              </a:tr>
            </a:tbl>
          </a:graphicData>
        </a:graphic>
      </p:graphicFrame>
    </p:spTree>
    <p:extLst>
      <p:ext uri="{BB962C8B-B14F-4D97-AF65-F5344CB8AC3E}">
        <p14:creationId xmlns:p14="http://schemas.microsoft.com/office/powerpoint/2010/main" val="144319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342440" y="-196731"/>
            <a:ext cx="10515600" cy="1325563"/>
          </a:xfrm>
        </p:spPr>
        <p:txBody>
          <a:bodyPr>
            <a:normAutofit/>
          </a:bodyPr>
          <a:lstStyle/>
          <a:p>
            <a:r>
              <a:rPr lang="en-US" sz="3600" b="1" dirty="0">
                <a:solidFill>
                  <a:srgbClr val="770000"/>
                </a:solidFill>
                <a:latin typeface="Montserrat" panose="00000500000000000000" pitchFamily="2" charset="0"/>
              </a:rPr>
              <a:t>Summary</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Montserrat" panose="00000500000000000000" pitchFamily="2" charset="0"/>
              <a:sym typeface="Arial"/>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Montserrat" panose="00000500000000000000" pitchFamily="2" charset="0"/>
              <a:sym typeface="Arial"/>
            </a:endParaRPr>
          </a:p>
        </p:txBody>
      </p:sp>
      <p:pic>
        <p:nvPicPr>
          <p:cNvPr id="3" name="Picture 2">
            <a:extLst>
              <a:ext uri="{FF2B5EF4-FFF2-40B4-BE49-F238E27FC236}">
                <a16:creationId xmlns:a16="http://schemas.microsoft.com/office/drawing/2014/main" id="{C96D0A03-E0EB-7AAB-B1A7-D4E5B1CC84E7}"/>
              </a:ext>
            </a:extLst>
          </p:cNvPr>
          <p:cNvPicPr>
            <a:picLocks noChangeAspect="1"/>
          </p:cNvPicPr>
          <p:nvPr/>
        </p:nvPicPr>
        <p:blipFill>
          <a:blip r:embed="rId4"/>
          <a:stretch>
            <a:fillRect/>
          </a:stretch>
        </p:blipFill>
        <p:spPr>
          <a:xfrm>
            <a:off x="1203469" y="690802"/>
            <a:ext cx="9376040" cy="5137404"/>
          </a:xfrm>
          <a:prstGeom prst="rect">
            <a:avLst/>
          </a:prstGeom>
        </p:spPr>
      </p:pic>
    </p:spTree>
    <p:extLst>
      <p:ext uri="{BB962C8B-B14F-4D97-AF65-F5344CB8AC3E}">
        <p14:creationId xmlns:p14="http://schemas.microsoft.com/office/powerpoint/2010/main" val="3862989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3" y="-852071"/>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p:txBody>
          <a:bodyPr>
            <a:normAutofit/>
          </a:bodyPr>
          <a:lstStyle/>
          <a:p>
            <a:r>
              <a:rPr lang="en-US" sz="3600" b="1" dirty="0">
                <a:solidFill>
                  <a:srgbClr val="770000"/>
                </a:solidFill>
                <a:latin typeface="Montserrat" panose="00000500000000000000" pitchFamily="2" charset="0"/>
              </a:rPr>
              <a:t>Next Steps</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9" name="Content Placeholder 8">
            <a:extLst>
              <a:ext uri="{FF2B5EF4-FFF2-40B4-BE49-F238E27FC236}">
                <a16:creationId xmlns:a16="http://schemas.microsoft.com/office/drawing/2014/main" id="{FB1B5EBB-29DD-0A2E-B503-956C04DD62F8}"/>
              </a:ext>
            </a:extLst>
          </p:cNvPr>
          <p:cNvSpPr>
            <a:spLocks noGrp="1"/>
          </p:cNvSpPr>
          <p:nvPr>
            <p:ph idx="1"/>
          </p:nvPr>
        </p:nvSpPr>
        <p:spPr>
          <a:xfrm>
            <a:off x="838200" y="1588770"/>
            <a:ext cx="10515600" cy="4798777"/>
          </a:xfrm>
        </p:spPr>
        <p:txBody>
          <a:bodyPr>
            <a:normAutofit lnSpcReduction="10000"/>
          </a:bodyPr>
          <a:lstStyle/>
          <a:p>
            <a:pPr>
              <a:lnSpc>
                <a:spcPct val="120000"/>
              </a:lnSpc>
            </a:pPr>
            <a:r>
              <a:rPr lang="en-US" dirty="0">
                <a:latin typeface="Montserrat" panose="00000500000000000000" pitchFamily="2" charset="0"/>
              </a:rPr>
              <a:t>Follow-up with exercise invitations, noting that your school participants will be in-person</a:t>
            </a:r>
          </a:p>
          <a:p>
            <a:pPr>
              <a:lnSpc>
                <a:spcPct val="120000"/>
              </a:lnSpc>
            </a:pPr>
            <a:r>
              <a:rPr lang="en-US" dirty="0">
                <a:latin typeface="Montserrat" panose="00000500000000000000" pitchFamily="2" charset="0"/>
              </a:rPr>
              <a:t>Confirm location with technology</a:t>
            </a:r>
          </a:p>
          <a:p>
            <a:pPr>
              <a:lnSpc>
                <a:spcPct val="120000"/>
              </a:lnSpc>
            </a:pPr>
            <a:r>
              <a:rPr lang="en-US" dirty="0">
                <a:latin typeface="Montserrat" panose="00000500000000000000" pitchFamily="2" charset="0"/>
              </a:rPr>
              <a:t>Test connectivity, camera, speakers, etc.</a:t>
            </a:r>
          </a:p>
          <a:p>
            <a:pPr>
              <a:lnSpc>
                <a:spcPct val="120000"/>
              </a:lnSpc>
            </a:pPr>
            <a:r>
              <a:rPr lang="en-US" dirty="0">
                <a:latin typeface="Montserrat" panose="00000500000000000000" pitchFamily="2" charset="0"/>
              </a:rPr>
              <a:t>Establish a “parking lot” to note outstanding issues and topics for future discussion</a:t>
            </a:r>
          </a:p>
          <a:p>
            <a:pPr>
              <a:lnSpc>
                <a:spcPct val="120000"/>
              </a:lnSpc>
            </a:pPr>
            <a:r>
              <a:rPr lang="en-US" dirty="0">
                <a:latin typeface="Montserrat" panose="00000500000000000000" pitchFamily="2" charset="0"/>
              </a:rPr>
              <a:t>Optional:</a:t>
            </a:r>
          </a:p>
          <a:p>
            <a:pPr lvl="1">
              <a:lnSpc>
                <a:spcPct val="120000"/>
              </a:lnSpc>
            </a:pPr>
            <a:r>
              <a:rPr lang="en-US" dirty="0">
                <a:latin typeface="Montserrat" panose="00000500000000000000" pitchFamily="2" charset="0"/>
              </a:rPr>
              <a:t>Conduct an internal onsite Hotwash following the exercise, and/or develop an After-Action Report using the AAR tool</a:t>
            </a:r>
          </a:p>
          <a:p>
            <a:pPr>
              <a:lnSpc>
                <a:spcPct val="120000"/>
              </a:lnSpc>
            </a:pPr>
            <a:endParaRPr lang="en-US" dirty="0">
              <a:latin typeface="Montserrat" panose="00000500000000000000" pitchFamily="2" charset="0"/>
            </a:endParaRPr>
          </a:p>
        </p:txBody>
      </p:sp>
    </p:spTree>
    <p:extLst>
      <p:ext uri="{BB962C8B-B14F-4D97-AF65-F5344CB8AC3E}">
        <p14:creationId xmlns:p14="http://schemas.microsoft.com/office/powerpoint/2010/main" val="2678774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3" y="-852071"/>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487017" y="365129"/>
            <a:ext cx="10866783" cy="1093087"/>
          </a:xfrm>
        </p:spPr>
        <p:txBody>
          <a:bodyPr>
            <a:normAutofit/>
          </a:bodyPr>
          <a:lstStyle/>
          <a:p>
            <a:r>
              <a:rPr lang="en-US" sz="3600" b="1" dirty="0">
                <a:solidFill>
                  <a:srgbClr val="770000"/>
                </a:solidFill>
                <a:latin typeface="Montserrat" panose="00000500000000000000" pitchFamily="2" charset="0"/>
              </a:rPr>
              <a:t>Materials Coming To You</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9" name="Content Placeholder 8">
            <a:extLst>
              <a:ext uri="{FF2B5EF4-FFF2-40B4-BE49-F238E27FC236}">
                <a16:creationId xmlns:a16="http://schemas.microsoft.com/office/drawing/2014/main" id="{FB1B5EBB-29DD-0A2E-B503-956C04DD62F8}"/>
              </a:ext>
            </a:extLst>
          </p:cNvPr>
          <p:cNvSpPr>
            <a:spLocks noGrp="1"/>
          </p:cNvSpPr>
          <p:nvPr>
            <p:ph idx="1"/>
          </p:nvPr>
        </p:nvSpPr>
        <p:spPr>
          <a:xfrm>
            <a:off x="838200" y="1350231"/>
            <a:ext cx="10515600" cy="4798777"/>
          </a:xfrm>
        </p:spPr>
        <p:txBody>
          <a:bodyPr>
            <a:normAutofit/>
          </a:bodyPr>
          <a:lstStyle/>
          <a:p>
            <a:pPr marL="0" indent="0">
              <a:lnSpc>
                <a:spcPct val="120000"/>
              </a:lnSpc>
              <a:buNone/>
            </a:pPr>
            <a:r>
              <a:rPr lang="en-US" sz="3200" b="1" dirty="0">
                <a:latin typeface="Montserrat" panose="00000500000000000000" pitchFamily="2" charset="0"/>
              </a:rPr>
              <a:t>For the facilitator viewing ONLY</a:t>
            </a:r>
          </a:p>
          <a:p>
            <a:pPr>
              <a:lnSpc>
                <a:spcPct val="120000"/>
              </a:lnSpc>
            </a:pPr>
            <a:r>
              <a:rPr lang="en-US" dirty="0">
                <a:latin typeface="Montserrat" panose="00000500000000000000" pitchFamily="2" charset="0"/>
              </a:rPr>
              <a:t>The slides from this presentation</a:t>
            </a:r>
          </a:p>
          <a:p>
            <a:pPr>
              <a:lnSpc>
                <a:spcPct val="120000"/>
              </a:lnSpc>
            </a:pPr>
            <a:r>
              <a:rPr lang="en-US" dirty="0">
                <a:latin typeface="Montserrat" panose="00000500000000000000" pitchFamily="2" charset="0"/>
              </a:rPr>
              <a:t>A blank summary document for you to use on August 22</a:t>
            </a:r>
            <a:r>
              <a:rPr lang="en-US" baseline="30000" dirty="0">
                <a:latin typeface="Montserrat" panose="00000500000000000000" pitchFamily="2" charset="0"/>
              </a:rPr>
              <a:t>nd</a:t>
            </a:r>
            <a:r>
              <a:rPr lang="en-US" dirty="0">
                <a:latin typeface="Montserrat" panose="00000500000000000000" pitchFamily="2" charset="0"/>
              </a:rPr>
              <a:t> that will include the injects</a:t>
            </a:r>
          </a:p>
          <a:p>
            <a:pPr marL="0" indent="0">
              <a:lnSpc>
                <a:spcPct val="120000"/>
              </a:lnSpc>
              <a:buNone/>
            </a:pPr>
            <a:r>
              <a:rPr lang="en-US" b="1" dirty="0">
                <a:latin typeface="Montserrat" panose="00000500000000000000" pitchFamily="2" charset="0"/>
              </a:rPr>
              <a:t>To share with appropriate personnel</a:t>
            </a:r>
          </a:p>
          <a:p>
            <a:pPr>
              <a:lnSpc>
                <a:spcPct val="120000"/>
              </a:lnSpc>
            </a:pPr>
            <a:r>
              <a:rPr lang="en-US" dirty="0">
                <a:latin typeface="Montserrat" panose="00000500000000000000" pitchFamily="2" charset="0"/>
              </a:rPr>
              <a:t>Invite and Information Sheet</a:t>
            </a:r>
          </a:p>
          <a:p>
            <a:pPr>
              <a:lnSpc>
                <a:spcPct val="120000"/>
              </a:lnSpc>
            </a:pPr>
            <a:r>
              <a:rPr lang="en-US" dirty="0">
                <a:latin typeface="Montserrat" panose="00000500000000000000" pitchFamily="2" charset="0"/>
              </a:rPr>
              <a:t>Communication samples for after the event</a:t>
            </a:r>
          </a:p>
          <a:p>
            <a:pPr>
              <a:lnSpc>
                <a:spcPct val="120000"/>
              </a:lnSpc>
            </a:pPr>
            <a:endParaRPr lang="en-US" dirty="0">
              <a:latin typeface="Montserrat" panose="00000500000000000000" pitchFamily="2" charset="0"/>
            </a:endParaRPr>
          </a:p>
          <a:p>
            <a:pPr>
              <a:lnSpc>
                <a:spcPct val="120000"/>
              </a:lnSpc>
            </a:pPr>
            <a:endParaRPr lang="en-US" dirty="0">
              <a:latin typeface="Montserrat" panose="00000500000000000000" pitchFamily="2" charset="0"/>
            </a:endParaRPr>
          </a:p>
        </p:txBody>
      </p:sp>
    </p:spTree>
    <p:extLst>
      <p:ext uri="{BB962C8B-B14F-4D97-AF65-F5344CB8AC3E}">
        <p14:creationId xmlns:p14="http://schemas.microsoft.com/office/powerpoint/2010/main" val="3536116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91E313-2F44-4D0C-18CB-2716911AFE07}"/>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p:txBody>
          <a:bodyPr>
            <a:normAutofit/>
          </a:bodyPr>
          <a:lstStyle/>
          <a:p>
            <a:r>
              <a:rPr lang="en-US" sz="3600" b="1" dirty="0">
                <a:latin typeface="Montserrat" panose="00000500000000000000" pitchFamily="2" charset="0"/>
              </a:rPr>
              <a:t>Questions, Comments, &amp; Additional Needs:</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sym typeface="Arial"/>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sym typeface="Arial"/>
            </a:endParaRPr>
          </a:p>
        </p:txBody>
      </p:sp>
      <p:sp>
        <p:nvSpPr>
          <p:cNvPr id="3" name="TextBox 2">
            <a:extLst>
              <a:ext uri="{FF2B5EF4-FFF2-40B4-BE49-F238E27FC236}">
                <a16:creationId xmlns:a16="http://schemas.microsoft.com/office/drawing/2014/main" id="{2E6437EB-6294-A2CC-5979-2A01D5E9ED53}"/>
              </a:ext>
            </a:extLst>
          </p:cNvPr>
          <p:cNvSpPr txBox="1"/>
          <p:nvPr/>
        </p:nvSpPr>
        <p:spPr>
          <a:xfrm>
            <a:off x="5443461" y="1757202"/>
            <a:ext cx="1305079" cy="2646878"/>
          </a:xfrm>
          <a:prstGeom prst="rect">
            <a:avLst/>
          </a:prstGeom>
          <a:noFill/>
        </p:spPr>
        <p:txBody>
          <a:bodyPr wrap="square">
            <a:spAutoFit/>
          </a:bodyPr>
          <a:lstStyle/>
          <a:p>
            <a:pPr>
              <a:spcBef>
                <a:spcPts val="800"/>
              </a:spcBef>
              <a:spcAft>
                <a:spcPts val="800"/>
              </a:spcAft>
            </a:pPr>
            <a:r>
              <a:rPr lang="en-US" sz="16600" b="1" dirty="0">
                <a:latin typeface="Montserrat" panose="00000500000000000000" pitchFamily="2" charset="0"/>
              </a:rPr>
              <a:t>?</a:t>
            </a:r>
          </a:p>
        </p:txBody>
      </p:sp>
      <p:sp>
        <p:nvSpPr>
          <p:cNvPr id="9" name="Rounded Rectangle 8">
            <a:extLst>
              <a:ext uri="{FF2B5EF4-FFF2-40B4-BE49-F238E27FC236}">
                <a16:creationId xmlns:a16="http://schemas.microsoft.com/office/drawing/2014/main" id="{43A2A12A-763A-14FA-0E6E-4BC88E66D283}"/>
              </a:ext>
            </a:extLst>
          </p:cNvPr>
          <p:cNvSpPr/>
          <p:nvPr/>
        </p:nvSpPr>
        <p:spPr>
          <a:xfrm>
            <a:off x="2321162" y="5553697"/>
            <a:ext cx="7549673" cy="939174"/>
          </a:xfrm>
          <a:prstGeom prst="roundRect">
            <a:avLst/>
          </a:prstGeom>
          <a:solidFill>
            <a:srgbClr val="77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AE78FC0B-32D4-CBB5-8E9B-F3613F885664}"/>
              </a:ext>
            </a:extLst>
          </p:cNvPr>
          <p:cNvSpPr>
            <a:spLocks noGrp="1"/>
          </p:cNvSpPr>
          <p:nvPr>
            <p:ph idx="1"/>
          </p:nvPr>
        </p:nvSpPr>
        <p:spPr>
          <a:xfrm>
            <a:off x="3521962" y="5823489"/>
            <a:ext cx="5148072" cy="581809"/>
          </a:xfrm>
        </p:spPr>
        <p:txBody>
          <a:bodyPr>
            <a:normAutofit fontScale="92500"/>
          </a:bodyPr>
          <a:lstStyle/>
          <a:p>
            <a:pPr marL="0" indent="0">
              <a:spcBef>
                <a:spcPts val="800"/>
              </a:spcBef>
              <a:spcAft>
                <a:spcPts val="800"/>
              </a:spcAft>
              <a:buNone/>
            </a:pPr>
            <a:r>
              <a:rPr lang="en-US" b="1" dirty="0">
                <a:solidFill>
                  <a:schemeClr val="bg1"/>
                </a:solidFill>
                <a:latin typeface="Montserrat" panose="00000500000000000000" pitchFamily="2" charset="0"/>
              </a:rPr>
              <a:t>Thank you for participating!</a:t>
            </a:r>
          </a:p>
        </p:txBody>
      </p:sp>
    </p:spTree>
    <p:extLst>
      <p:ext uri="{BB962C8B-B14F-4D97-AF65-F5344CB8AC3E}">
        <p14:creationId xmlns:p14="http://schemas.microsoft.com/office/powerpoint/2010/main" val="396741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3" y="77493"/>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p:txBody>
          <a:bodyPr>
            <a:normAutofit/>
          </a:bodyPr>
          <a:lstStyle/>
          <a:p>
            <a:r>
              <a:rPr lang="en-US" sz="3600" b="1" dirty="0">
                <a:solidFill>
                  <a:srgbClr val="770000"/>
                </a:solidFill>
                <a:latin typeface="Montserrat" panose="00000500000000000000" pitchFamily="2" charset="0"/>
              </a:rPr>
              <a:t>Agenda for Today</a:t>
            </a:r>
          </a:p>
        </p:txBody>
      </p:sp>
      <p:sp>
        <p:nvSpPr>
          <p:cNvPr id="3" name="Content Placeholder 2">
            <a:extLst>
              <a:ext uri="{FF2B5EF4-FFF2-40B4-BE49-F238E27FC236}">
                <a16:creationId xmlns:a16="http://schemas.microsoft.com/office/drawing/2014/main" id="{F66B00D6-8C92-E7ED-4F96-96FD8D30487F}"/>
              </a:ext>
            </a:extLst>
          </p:cNvPr>
          <p:cNvSpPr>
            <a:spLocks noGrp="1"/>
          </p:cNvSpPr>
          <p:nvPr>
            <p:ph idx="1"/>
          </p:nvPr>
        </p:nvSpPr>
        <p:spPr/>
        <p:txBody>
          <a:bodyPr/>
          <a:lstStyle/>
          <a:p>
            <a:r>
              <a:rPr lang="en-US" dirty="0">
                <a:latin typeface="Montserrat" pitchFamily="2" charset="77"/>
              </a:rPr>
              <a:t>Welcome &amp; Introductions</a:t>
            </a:r>
          </a:p>
          <a:p>
            <a:r>
              <a:rPr lang="en-US" dirty="0">
                <a:latin typeface="Montserrat" pitchFamily="2" charset="77"/>
              </a:rPr>
              <a:t>Exercise Overview &amp; Facilitator Lead Role</a:t>
            </a:r>
          </a:p>
          <a:p>
            <a:r>
              <a:rPr lang="en-US" dirty="0">
                <a:latin typeface="Montserrat" pitchFamily="2" charset="77"/>
              </a:rPr>
              <a:t>Scenario Modules &amp; Facilitator Questions</a:t>
            </a:r>
          </a:p>
          <a:p>
            <a:r>
              <a:rPr lang="en-US" dirty="0">
                <a:latin typeface="Montserrat" pitchFamily="2" charset="77"/>
              </a:rPr>
              <a:t>Exercise Summary,  Admin, &amp; Logistics</a:t>
            </a:r>
          </a:p>
          <a:p>
            <a:r>
              <a:rPr lang="en-US" dirty="0">
                <a:latin typeface="Montserrat" pitchFamily="2" charset="77"/>
              </a:rPr>
              <a:t>Questions and Adjourn</a:t>
            </a:r>
          </a:p>
          <a:p>
            <a:endParaRPr lang="en-US" dirty="0"/>
          </a:p>
        </p:txBody>
      </p:sp>
      <p:sp>
        <p:nvSpPr>
          <p:cNvPr id="5" name="Title 1">
            <a:extLst>
              <a:ext uri="{FF2B5EF4-FFF2-40B4-BE49-F238E27FC236}">
                <a16:creationId xmlns:a16="http://schemas.microsoft.com/office/drawing/2014/main" id="{B745D7EE-1935-FCF3-5690-462B420DC895}"/>
              </a:ext>
            </a:extLst>
          </p:cNvPr>
          <p:cNvSpPr txBox="1">
            <a:spLocks/>
          </p:cNvSpPr>
          <p:nvPr/>
        </p:nvSpPr>
        <p:spPr>
          <a:xfrm>
            <a:off x="2526792" y="39847"/>
            <a:ext cx="7138416" cy="650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54"/>
            <a:endParaRPr lang="en-US" sz="1800" b="1" dirty="0">
              <a:solidFill>
                <a:prstClr val="black"/>
              </a:solidFill>
              <a:latin typeface="Montserrat" panose="00000500000000000000" pitchFamily="2" charset="0"/>
            </a:endParaRP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Tree>
    <p:extLst>
      <p:ext uri="{BB962C8B-B14F-4D97-AF65-F5344CB8AC3E}">
        <p14:creationId xmlns:p14="http://schemas.microsoft.com/office/powerpoint/2010/main" val="350634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a:extLst>
              <a:ext uri="{FF2B5EF4-FFF2-40B4-BE49-F238E27FC236}">
                <a16:creationId xmlns:a16="http://schemas.microsoft.com/office/drawing/2014/main" id="{9C4AC813-5BBF-95E1-2B4C-4CF4D3CEDF22}"/>
              </a:ext>
            </a:extLst>
          </p:cNvPr>
          <p:cNvSpPr/>
          <p:nvPr/>
        </p:nvSpPr>
        <p:spPr>
          <a:xfrm>
            <a:off x="4352192" y="4026877"/>
            <a:ext cx="580292" cy="24618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ight Arrow 9">
            <a:extLst>
              <a:ext uri="{FF2B5EF4-FFF2-40B4-BE49-F238E27FC236}">
                <a16:creationId xmlns:a16="http://schemas.microsoft.com/office/drawing/2014/main" id="{F2D6916E-984B-6E48-3534-1EF89E9BB439}"/>
              </a:ext>
            </a:extLst>
          </p:cNvPr>
          <p:cNvSpPr/>
          <p:nvPr/>
        </p:nvSpPr>
        <p:spPr>
          <a:xfrm>
            <a:off x="6969372" y="4026877"/>
            <a:ext cx="580292" cy="24618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ight Arrow 10">
            <a:extLst>
              <a:ext uri="{FF2B5EF4-FFF2-40B4-BE49-F238E27FC236}">
                <a16:creationId xmlns:a16="http://schemas.microsoft.com/office/drawing/2014/main" id="{0BFBF0C4-57DF-EC05-D2EB-EE5ED8EFAD15}"/>
              </a:ext>
            </a:extLst>
          </p:cNvPr>
          <p:cNvSpPr/>
          <p:nvPr/>
        </p:nvSpPr>
        <p:spPr>
          <a:xfrm>
            <a:off x="9586552" y="4026877"/>
            <a:ext cx="580292" cy="24618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ight Arrow 11">
            <a:extLst>
              <a:ext uri="{FF2B5EF4-FFF2-40B4-BE49-F238E27FC236}">
                <a16:creationId xmlns:a16="http://schemas.microsoft.com/office/drawing/2014/main" id="{F650F54F-0078-DE48-4A9E-6B5481C8F8BA}"/>
              </a:ext>
            </a:extLst>
          </p:cNvPr>
          <p:cNvSpPr/>
          <p:nvPr/>
        </p:nvSpPr>
        <p:spPr>
          <a:xfrm>
            <a:off x="5647592" y="5665177"/>
            <a:ext cx="580292" cy="24618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BD426F-6708-1280-064D-2E56EF0FEBF6}"/>
              </a:ext>
            </a:extLst>
          </p:cNvPr>
          <p:cNvSpPr>
            <a:spLocks noGrp="1"/>
          </p:cNvSpPr>
          <p:nvPr>
            <p:ph type="title"/>
          </p:nvPr>
        </p:nvSpPr>
        <p:spPr/>
        <p:txBody>
          <a:bodyPr/>
          <a:lstStyle/>
          <a:p>
            <a:r>
              <a:rPr lang="en-US" dirty="0"/>
              <a:t>Program Overview</a:t>
            </a:r>
          </a:p>
        </p:txBody>
      </p:sp>
      <p:sp>
        <p:nvSpPr>
          <p:cNvPr id="3" name="Content Placeholder 2">
            <a:extLst>
              <a:ext uri="{FF2B5EF4-FFF2-40B4-BE49-F238E27FC236}">
                <a16:creationId xmlns:a16="http://schemas.microsoft.com/office/drawing/2014/main" id="{B92BCDDF-15A7-AB47-ECB8-7D77AE61FA19}"/>
              </a:ext>
            </a:extLst>
          </p:cNvPr>
          <p:cNvSpPr>
            <a:spLocks noGrp="1"/>
          </p:cNvSpPr>
          <p:nvPr>
            <p:ph idx="1"/>
          </p:nvPr>
        </p:nvSpPr>
        <p:spPr>
          <a:xfrm>
            <a:off x="838200" y="1690692"/>
            <a:ext cx="10515600" cy="4351338"/>
          </a:xfrm>
        </p:spPr>
        <p:txBody>
          <a:bodyPr/>
          <a:lstStyle/>
          <a:p>
            <a:pPr marL="0" indent="0">
              <a:buNone/>
            </a:pPr>
            <a:r>
              <a:rPr lang="en-US" dirty="0"/>
              <a:t>MCSS has conducted three exercises and workshops over the last year to promote preparedness and ensure effective response in the State of Maryland during a school-based emergency. </a:t>
            </a:r>
          </a:p>
          <a:p>
            <a:endParaRPr lang="en-US" dirty="0"/>
          </a:p>
        </p:txBody>
      </p:sp>
      <p:graphicFrame>
        <p:nvGraphicFramePr>
          <p:cNvPr id="4" name="Diagram 3">
            <a:extLst>
              <a:ext uri="{FF2B5EF4-FFF2-40B4-BE49-F238E27FC236}">
                <a16:creationId xmlns:a16="http://schemas.microsoft.com/office/drawing/2014/main" id="{3B55563B-537F-D46F-CE80-6B0C7C184FDF}"/>
              </a:ext>
            </a:extLst>
          </p:cNvPr>
          <p:cNvGraphicFramePr/>
          <p:nvPr>
            <p:extLst>
              <p:ext uri="{D42A27DB-BD31-4B8C-83A1-F6EECF244321}">
                <p14:modId xmlns:p14="http://schemas.microsoft.com/office/powerpoint/2010/main" val="4085304873"/>
              </p:ext>
            </p:extLst>
          </p:nvPr>
        </p:nvGraphicFramePr>
        <p:xfrm>
          <a:off x="1175385" y="3440638"/>
          <a:ext cx="9841230" cy="3052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58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649357" y="223626"/>
            <a:ext cx="10515600" cy="1325563"/>
          </a:xfrm>
        </p:spPr>
        <p:txBody>
          <a:bodyPr>
            <a:normAutofit/>
          </a:bodyPr>
          <a:lstStyle/>
          <a:p>
            <a:r>
              <a:rPr lang="en-US" sz="3200" b="1" dirty="0">
                <a:solidFill>
                  <a:srgbClr val="770000"/>
                </a:solidFill>
                <a:latin typeface="Montserrat" panose="00000500000000000000" pitchFamily="2" charset="0"/>
              </a:rPr>
              <a:t>Tabletop Exercise (TTX)</a:t>
            </a:r>
          </a:p>
        </p:txBody>
      </p:sp>
      <p:sp>
        <p:nvSpPr>
          <p:cNvPr id="5" name="Rounded Rectangle 4">
            <a:extLst>
              <a:ext uri="{FF2B5EF4-FFF2-40B4-BE49-F238E27FC236}">
                <a16:creationId xmlns:a16="http://schemas.microsoft.com/office/drawing/2014/main" id="{3904FD43-3B31-0FDC-C564-A7ED05023528}"/>
              </a:ext>
            </a:extLst>
          </p:cNvPr>
          <p:cNvSpPr/>
          <p:nvPr/>
        </p:nvSpPr>
        <p:spPr>
          <a:xfrm>
            <a:off x="506645" y="1441342"/>
            <a:ext cx="11375136" cy="1639565"/>
          </a:xfrm>
          <a:prstGeom prst="roundRect">
            <a:avLst/>
          </a:prstGeom>
          <a:solidFill>
            <a:srgbClr val="77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Content Placeholder 2">
            <a:extLst>
              <a:ext uri="{FF2B5EF4-FFF2-40B4-BE49-F238E27FC236}">
                <a16:creationId xmlns:a16="http://schemas.microsoft.com/office/drawing/2014/main" id="{2E8CA742-1CD8-0762-32EF-B5C8245B325B}"/>
              </a:ext>
            </a:extLst>
          </p:cNvPr>
          <p:cNvSpPr>
            <a:spLocks noGrp="1"/>
          </p:cNvSpPr>
          <p:nvPr>
            <p:ph idx="1"/>
          </p:nvPr>
        </p:nvSpPr>
        <p:spPr>
          <a:xfrm>
            <a:off x="868680" y="1690692"/>
            <a:ext cx="10515600" cy="3759622"/>
          </a:xfrm>
        </p:spPr>
        <p:txBody>
          <a:bodyPr>
            <a:normAutofit/>
          </a:bodyPr>
          <a:lstStyle/>
          <a:p>
            <a:pPr marL="0" indent="0">
              <a:spcAft>
                <a:spcPts val="600"/>
              </a:spcAft>
              <a:buNone/>
            </a:pPr>
            <a:r>
              <a:rPr lang="en-US" sz="2000" dirty="0">
                <a:solidFill>
                  <a:schemeClr val="bg1"/>
                </a:solidFill>
                <a:latin typeface="Montserrat" panose="00000500000000000000" pitchFamily="2" charset="0"/>
              </a:rPr>
              <a:t>What is a TTX?</a:t>
            </a:r>
          </a:p>
          <a:p>
            <a:pPr>
              <a:spcAft>
                <a:spcPts val="600"/>
              </a:spcAft>
            </a:pPr>
            <a:r>
              <a:rPr lang="en-US" sz="2000" dirty="0">
                <a:solidFill>
                  <a:schemeClr val="bg1"/>
                </a:solidFill>
                <a:latin typeface="Montserrat" panose="00000500000000000000" pitchFamily="2" charset="0"/>
              </a:rPr>
              <a:t>A TTX is a discussion-based exercise where participants can use existing emergency plans to discuss response to a scenario in a no-fault environment. </a:t>
            </a:r>
          </a:p>
          <a:p>
            <a:pPr marL="0" indent="0">
              <a:spcAft>
                <a:spcPts val="600"/>
              </a:spcAft>
              <a:buNone/>
            </a:pPr>
            <a:endParaRPr lang="en-US" sz="2000" dirty="0">
              <a:solidFill>
                <a:schemeClr val="bg1"/>
              </a:solidFill>
              <a:latin typeface="Montserrat" panose="00000500000000000000" pitchFamily="2" charset="0"/>
            </a:endParaRP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4" name="Rounded Rectangle 3">
            <a:extLst>
              <a:ext uri="{FF2B5EF4-FFF2-40B4-BE49-F238E27FC236}">
                <a16:creationId xmlns:a16="http://schemas.microsoft.com/office/drawing/2014/main" id="{7848E4F7-E320-B713-C3F9-E46A825E3B0D}"/>
              </a:ext>
            </a:extLst>
          </p:cNvPr>
          <p:cNvSpPr/>
          <p:nvPr/>
        </p:nvSpPr>
        <p:spPr>
          <a:xfrm>
            <a:off x="582076" y="3207952"/>
            <a:ext cx="6857999" cy="3399024"/>
          </a:xfrm>
          <a:prstGeom prst="roundRect">
            <a:avLst/>
          </a:prstGeom>
          <a:solidFill>
            <a:srgbClr val="F9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ontserrat" pitchFamily="2" charset="77"/>
              </a:rPr>
              <a:t>		How will it work?</a:t>
            </a:r>
          </a:p>
          <a:p>
            <a:endParaRPr lang="en-US" sz="700" dirty="0">
              <a:solidFill>
                <a:schemeClr val="tx1"/>
              </a:solidFill>
              <a:latin typeface="Montserrat" pitchFamily="2" charset="77"/>
            </a:endParaRPr>
          </a:p>
          <a:p>
            <a:r>
              <a:rPr lang="en-US" dirty="0">
                <a:solidFill>
                  <a:schemeClr val="tx1"/>
                </a:solidFill>
                <a:latin typeface="Montserrat" pitchFamily="2" charset="77"/>
              </a:rPr>
              <a:t>All participants will complete the TTX in a hybrid environment:</a:t>
            </a:r>
          </a:p>
          <a:p>
            <a:pPr marL="285750" indent="-285750">
              <a:buFont typeface="Arial" panose="020B0604020202020204" pitchFamily="34" charset="0"/>
              <a:buChar char="•"/>
            </a:pPr>
            <a:r>
              <a:rPr lang="en-US" dirty="0">
                <a:solidFill>
                  <a:schemeClr val="tx1"/>
                </a:solidFill>
                <a:latin typeface="Montserrat" pitchFamily="2" charset="77"/>
              </a:rPr>
              <a:t>Each school will gather, in person, with their invited stakeholders/leadership.</a:t>
            </a:r>
          </a:p>
          <a:p>
            <a:pPr marL="285750" indent="-285750">
              <a:buFont typeface="Arial" panose="020B0604020202020204" pitchFamily="34" charset="0"/>
              <a:buChar char="•"/>
            </a:pPr>
            <a:r>
              <a:rPr lang="en-US" dirty="0">
                <a:solidFill>
                  <a:schemeClr val="tx1"/>
                </a:solidFill>
                <a:latin typeface="Montserrat" pitchFamily="2" charset="77"/>
              </a:rPr>
              <a:t>MCSS will live stream the scenario to schools.</a:t>
            </a:r>
          </a:p>
          <a:p>
            <a:pPr marL="285750" indent="-285750">
              <a:buFont typeface="Arial" panose="020B0604020202020204" pitchFamily="34" charset="0"/>
              <a:buChar char="•"/>
            </a:pPr>
            <a:r>
              <a:rPr lang="en-US" dirty="0">
                <a:solidFill>
                  <a:schemeClr val="tx1"/>
                </a:solidFill>
                <a:latin typeface="Montserrat" pitchFamily="2" charset="77"/>
              </a:rPr>
              <a:t>MCSS will describe the scenario and then pause for in-person discussion. </a:t>
            </a:r>
          </a:p>
          <a:p>
            <a:pPr marL="285750" indent="-285750">
              <a:buFont typeface="Arial" panose="020B0604020202020204" pitchFamily="34" charset="0"/>
              <a:buChar char="•"/>
            </a:pPr>
            <a:r>
              <a:rPr lang="en-US" dirty="0">
                <a:solidFill>
                  <a:schemeClr val="tx1"/>
                </a:solidFill>
                <a:latin typeface="Montserrat" pitchFamily="2" charset="77"/>
              </a:rPr>
              <a:t>After in-person discussion, all participants will conduct a group brief out on the live stream to learn from one another.</a:t>
            </a:r>
            <a:endParaRPr lang="en-US" sz="1400" dirty="0">
              <a:latin typeface="Montserrat" pitchFamily="2" charset="77"/>
            </a:endParaRPr>
          </a:p>
        </p:txBody>
      </p:sp>
      <p:grpSp>
        <p:nvGrpSpPr>
          <p:cNvPr id="48" name="Group 47">
            <a:extLst>
              <a:ext uri="{FF2B5EF4-FFF2-40B4-BE49-F238E27FC236}">
                <a16:creationId xmlns:a16="http://schemas.microsoft.com/office/drawing/2014/main" id="{8AD2845E-1FD7-A249-9A18-E1588AD5D186}"/>
              </a:ext>
            </a:extLst>
          </p:cNvPr>
          <p:cNvGrpSpPr/>
          <p:nvPr/>
        </p:nvGrpSpPr>
        <p:grpSpPr>
          <a:xfrm>
            <a:off x="7976271" y="3536756"/>
            <a:ext cx="4052888" cy="2824748"/>
            <a:chOff x="7976271" y="3536756"/>
            <a:chExt cx="4052888" cy="2824748"/>
          </a:xfrm>
        </p:grpSpPr>
        <p:pic>
          <p:nvPicPr>
            <p:cNvPr id="9" name="Picture 8">
              <a:extLst>
                <a:ext uri="{FF2B5EF4-FFF2-40B4-BE49-F238E27FC236}">
                  <a16:creationId xmlns:a16="http://schemas.microsoft.com/office/drawing/2014/main" id="{0CADF6BC-5FF0-78E2-0C3D-803F56CE608E}"/>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9362126" y="3536756"/>
              <a:ext cx="1257609" cy="943207"/>
            </a:xfrm>
            <a:prstGeom prst="rect">
              <a:avLst/>
            </a:prstGeom>
          </p:spPr>
        </p:pic>
        <p:cxnSp>
          <p:nvCxnSpPr>
            <p:cNvPr id="11" name="Straight Arrow Connector 10">
              <a:extLst>
                <a:ext uri="{FF2B5EF4-FFF2-40B4-BE49-F238E27FC236}">
                  <a16:creationId xmlns:a16="http://schemas.microsoft.com/office/drawing/2014/main" id="{C0D32693-4581-7F9A-72EE-8A7E92903D33}"/>
                </a:ext>
              </a:extLst>
            </p:cNvPr>
            <p:cNvCxnSpPr>
              <a:cxnSpLocks/>
            </p:cNvCxnSpPr>
            <p:nvPr/>
          </p:nvCxnSpPr>
          <p:spPr>
            <a:xfrm flipH="1">
              <a:off x="8709508" y="4365064"/>
              <a:ext cx="1035305" cy="897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399EE4D6-477C-9021-D587-BED6938C7D0B}"/>
                </a:ext>
              </a:extLst>
            </p:cNvPr>
            <p:cNvCxnSpPr>
              <a:cxnSpLocks/>
            </p:cNvCxnSpPr>
            <p:nvPr/>
          </p:nvCxnSpPr>
          <p:spPr>
            <a:xfrm flipH="1">
              <a:off x="9534737" y="4481509"/>
              <a:ext cx="393632" cy="10188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C4E6A767-1180-0023-3AC9-AA8A296CB2D3}"/>
                </a:ext>
              </a:extLst>
            </p:cNvPr>
            <p:cNvCxnSpPr>
              <a:cxnSpLocks/>
            </p:cNvCxnSpPr>
            <p:nvPr/>
          </p:nvCxnSpPr>
          <p:spPr>
            <a:xfrm>
              <a:off x="10098349" y="4481509"/>
              <a:ext cx="197118" cy="1061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2D67300C-932F-70DD-16A0-20FD06E09116}"/>
                </a:ext>
              </a:extLst>
            </p:cNvPr>
            <p:cNvCxnSpPr>
              <a:cxnSpLocks/>
            </p:cNvCxnSpPr>
            <p:nvPr/>
          </p:nvCxnSpPr>
          <p:spPr>
            <a:xfrm>
              <a:off x="10240191" y="4365064"/>
              <a:ext cx="842232" cy="908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7" name="Graphic 26" descr="Users with solid fill">
              <a:extLst>
                <a:ext uri="{FF2B5EF4-FFF2-40B4-BE49-F238E27FC236}">
                  <a16:creationId xmlns:a16="http://schemas.microsoft.com/office/drawing/2014/main" id="{AAABF6B4-1096-F673-B670-C0A070A682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59920" y="5262193"/>
              <a:ext cx="608167" cy="608167"/>
            </a:xfrm>
            <a:prstGeom prst="rect">
              <a:avLst/>
            </a:prstGeom>
          </p:spPr>
        </p:pic>
        <p:pic>
          <p:nvPicPr>
            <p:cNvPr id="29" name="Graphic 28" descr="Online meeting with solid fill">
              <a:extLst>
                <a:ext uri="{FF2B5EF4-FFF2-40B4-BE49-F238E27FC236}">
                  <a16:creationId xmlns:a16="http://schemas.microsoft.com/office/drawing/2014/main" id="{4B1E6D0E-A610-EB14-CF14-E6B0534EAA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38787" y="4089949"/>
              <a:ext cx="347152" cy="347152"/>
            </a:xfrm>
            <a:prstGeom prst="rect">
              <a:avLst/>
            </a:prstGeom>
          </p:spPr>
        </p:pic>
        <p:pic>
          <p:nvPicPr>
            <p:cNvPr id="33" name="Graphic 32" descr="Boardroom with solid fill">
              <a:extLst>
                <a:ext uri="{FF2B5EF4-FFF2-40B4-BE49-F238E27FC236}">
                  <a16:creationId xmlns:a16="http://schemas.microsoft.com/office/drawing/2014/main" id="{04FBA9A3-D5C3-E887-21F0-6F6FF586FC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20818" y="5450314"/>
              <a:ext cx="608167" cy="608167"/>
            </a:xfrm>
            <a:prstGeom prst="rect">
              <a:avLst/>
            </a:prstGeom>
          </p:spPr>
        </p:pic>
        <p:pic>
          <p:nvPicPr>
            <p:cNvPr id="35" name="Graphic 34" descr="Meeting outline">
              <a:extLst>
                <a:ext uri="{FF2B5EF4-FFF2-40B4-BE49-F238E27FC236}">
                  <a16:creationId xmlns:a16="http://schemas.microsoft.com/office/drawing/2014/main" id="{2E696884-88A9-D3D5-CFE6-47E962445B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79405" y="5505259"/>
              <a:ext cx="608751" cy="608751"/>
            </a:xfrm>
            <a:prstGeom prst="rect">
              <a:avLst/>
            </a:prstGeom>
          </p:spPr>
        </p:pic>
        <p:pic>
          <p:nvPicPr>
            <p:cNvPr id="39" name="Graphic 38" descr="Users outline">
              <a:extLst>
                <a:ext uri="{FF2B5EF4-FFF2-40B4-BE49-F238E27FC236}">
                  <a16:creationId xmlns:a16="http://schemas.microsoft.com/office/drawing/2014/main" id="{5AA9A217-6D4D-21E3-78E4-6D06A685BCA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15388" y="5183579"/>
              <a:ext cx="608168" cy="608168"/>
            </a:xfrm>
            <a:prstGeom prst="rect">
              <a:avLst/>
            </a:prstGeom>
          </p:spPr>
        </p:pic>
        <p:sp>
          <p:nvSpPr>
            <p:cNvPr id="40" name="TextBox 39">
              <a:extLst>
                <a:ext uri="{FF2B5EF4-FFF2-40B4-BE49-F238E27FC236}">
                  <a16:creationId xmlns:a16="http://schemas.microsoft.com/office/drawing/2014/main" id="{A050DE0C-80C0-C645-FC9F-1A9912694ADD}"/>
                </a:ext>
              </a:extLst>
            </p:cNvPr>
            <p:cNvSpPr txBox="1"/>
            <p:nvPr/>
          </p:nvSpPr>
          <p:spPr>
            <a:xfrm>
              <a:off x="7976271" y="5722836"/>
              <a:ext cx="1060020" cy="246221"/>
            </a:xfrm>
            <a:prstGeom prst="rect">
              <a:avLst/>
            </a:prstGeom>
            <a:noFill/>
          </p:spPr>
          <p:txBody>
            <a:bodyPr wrap="square" rtlCol="0">
              <a:spAutoFit/>
            </a:bodyPr>
            <a:lstStyle/>
            <a:p>
              <a:r>
                <a:rPr lang="en-US" sz="1000" b="1" dirty="0">
                  <a:latin typeface="Montserrat" pitchFamily="2" charset="77"/>
                </a:rPr>
                <a:t>School A</a:t>
              </a:r>
            </a:p>
          </p:txBody>
        </p:sp>
        <p:sp>
          <p:nvSpPr>
            <p:cNvPr id="41" name="TextBox 40">
              <a:extLst>
                <a:ext uri="{FF2B5EF4-FFF2-40B4-BE49-F238E27FC236}">
                  <a16:creationId xmlns:a16="http://schemas.microsoft.com/office/drawing/2014/main" id="{1DCEDAA8-19D2-4009-8FF2-97557D8D1570}"/>
                </a:ext>
              </a:extLst>
            </p:cNvPr>
            <p:cNvSpPr txBox="1"/>
            <p:nvPr/>
          </p:nvSpPr>
          <p:spPr>
            <a:xfrm>
              <a:off x="9093489" y="5973465"/>
              <a:ext cx="1060020" cy="246221"/>
            </a:xfrm>
            <a:prstGeom prst="rect">
              <a:avLst/>
            </a:prstGeom>
            <a:noFill/>
          </p:spPr>
          <p:txBody>
            <a:bodyPr wrap="square" rtlCol="0">
              <a:spAutoFit/>
            </a:bodyPr>
            <a:lstStyle/>
            <a:p>
              <a:r>
                <a:rPr lang="en-US" sz="1000" b="1" dirty="0">
                  <a:latin typeface="Montserrat" pitchFamily="2" charset="77"/>
                </a:rPr>
                <a:t>School B</a:t>
              </a:r>
            </a:p>
          </p:txBody>
        </p:sp>
        <p:sp>
          <p:nvSpPr>
            <p:cNvPr id="42" name="TextBox 41">
              <a:extLst>
                <a:ext uri="{FF2B5EF4-FFF2-40B4-BE49-F238E27FC236}">
                  <a16:creationId xmlns:a16="http://schemas.microsoft.com/office/drawing/2014/main" id="{22C2D3A9-66C8-442A-BCC4-26BFD35ED07B}"/>
                </a:ext>
              </a:extLst>
            </p:cNvPr>
            <p:cNvSpPr txBox="1"/>
            <p:nvPr/>
          </p:nvSpPr>
          <p:spPr>
            <a:xfrm>
              <a:off x="10022403" y="6115283"/>
              <a:ext cx="1060020" cy="246221"/>
            </a:xfrm>
            <a:prstGeom prst="rect">
              <a:avLst/>
            </a:prstGeom>
            <a:noFill/>
          </p:spPr>
          <p:txBody>
            <a:bodyPr wrap="square" rtlCol="0">
              <a:spAutoFit/>
            </a:bodyPr>
            <a:lstStyle/>
            <a:p>
              <a:r>
                <a:rPr lang="en-US" sz="1000" b="1" dirty="0">
                  <a:latin typeface="Montserrat" pitchFamily="2" charset="77"/>
                </a:rPr>
                <a:t>School C</a:t>
              </a:r>
            </a:p>
          </p:txBody>
        </p:sp>
        <p:sp>
          <p:nvSpPr>
            <p:cNvPr id="43" name="TextBox 42">
              <a:extLst>
                <a:ext uri="{FF2B5EF4-FFF2-40B4-BE49-F238E27FC236}">
                  <a16:creationId xmlns:a16="http://schemas.microsoft.com/office/drawing/2014/main" id="{CE369383-419B-A0EB-5427-FE02D272FA9C}"/>
                </a:ext>
              </a:extLst>
            </p:cNvPr>
            <p:cNvSpPr txBox="1"/>
            <p:nvPr/>
          </p:nvSpPr>
          <p:spPr>
            <a:xfrm>
              <a:off x="10969139" y="5822192"/>
              <a:ext cx="1060020" cy="246221"/>
            </a:xfrm>
            <a:prstGeom prst="rect">
              <a:avLst/>
            </a:prstGeom>
            <a:noFill/>
          </p:spPr>
          <p:txBody>
            <a:bodyPr wrap="square" rtlCol="0">
              <a:spAutoFit/>
            </a:bodyPr>
            <a:lstStyle/>
            <a:p>
              <a:r>
                <a:rPr lang="en-US" sz="1000" b="1" dirty="0">
                  <a:latin typeface="Montserrat" pitchFamily="2" charset="77"/>
                </a:rPr>
                <a:t>School D</a:t>
              </a:r>
            </a:p>
          </p:txBody>
        </p:sp>
      </p:grpSp>
    </p:spTree>
    <p:extLst>
      <p:ext uri="{BB962C8B-B14F-4D97-AF65-F5344CB8AC3E}">
        <p14:creationId xmlns:p14="http://schemas.microsoft.com/office/powerpoint/2010/main" val="140294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2" y="-445410"/>
            <a:ext cx="7549673" cy="7748819"/>
          </a:xfrm>
          <a:prstGeom prst="rect">
            <a:avLst/>
          </a:prstGeom>
        </p:spPr>
      </p:pic>
      <p:sp>
        <p:nvSpPr>
          <p:cNvPr id="13" name="Rounded Rectangle 12">
            <a:extLst>
              <a:ext uri="{FF2B5EF4-FFF2-40B4-BE49-F238E27FC236}">
                <a16:creationId xmlns:a16="http://schemas.microsoft.com/office/drawing/2014/main" id="{51DD438E-E603-2234-63AC-CA093BB50A49}"/>
              </a:ext>
            </a:extLst>
          </p:cNvPr>
          <p:cNvSpPr/>
          <p:nvPr/>
        </p:nvSpPr>
        <p:spPr>
          <a:xfrm>
            <a:off x="1024126" y="2985151"/>
            <a:ext cx="10143743" cy="2963958"/>
          </a:xfrm>
          <a:prstGeom prst="roundRect">
            <a:avLst/>
          </a:prstGeom>
          <a:solidFill>
            <a:srgbClr val="CE12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a:extLst>
              <a:ext uri="{FF2B5EF4-FFF2-40B4-BE49-F238E27FC236}">
                <a16:creationId xmlns:a16="http://schemas.microsoft.com/office/drawing/2014/main" id="{9EC16984-13A4-BED7-B67F-A814ADDC1944}"/>
              </a:ext>
            </a:extLst>
          </p:cNvPr>
          <p:cNvSpPr/>
          <p:nvPr/>
        </p:nvSpPr>
        <p:spPr>
          <a:xfrm>
            <a:off x="5504686" y="2327761"/>
            <a:ext cx="1280161" cy="792480"/>
          </a:xfrm>
          <a:prstGeom prst="downArrow">
            <a:avLst/>
          </a:prstGeom>
          <a:solidFill>
            <a:schemeClr val="bg1"/>
          </a:solidFill>
          <a:ln w="38100">
            <a:solidFill>
              <a:srgbClr val="77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BE5A9078-AD50-3432-57A2-9FF2BA0612DF}"/>
              </a:ext>
            </a:extLst>
          </p:cNvPr>
          <p:cNvSpPr/>
          <p:nvPr/>
        </p:nvSpPr>
        <p:spPr>
          <a:xfrm>
            <a:off x="1072896" y="576104"/>
            <a:ext cx="10143743" cy="1985862"/>
          </a:xfrm>
          <a:prstGeom prst="roundRect">
            <a:avLst/>
          </a:prstGeom>
          <a:solidFill>
            <a:srgbClr val="77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1277112" y="365129"/>
            <a:ext cx="10515600" cy="1325563"/>
          </a:xfrm>
        </p:spPr>
        <p:txBody>
          <a:bodyPr>
            <a:normAutofit/>
          </a:bodyPr>
          <a:lstStyle/>
          <a:p>
            <a:r>
              <a:rPr lang="en-US" sz="3600" b="1" dirty="0">
                <a:solidFill>
                  <a:schemeClr val="bg1"/>
                </a:solidFill>
                <a:latin typeface="Montserrat" panose="00000500000000000000" pitchFamily="2" charset="0"/>
              </a:rPr>
              <a:t>Exercise Purpose:</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9" name="Content Placeholder 8">
            <a:extLst>
              <a:ext uri="{FF2B5EF4-FFF2-40B4-BE49-F238E27FC236}">
                <a16:creationId xmlns:a16="http://schemas.microsoft.com/office/drawing/2014/main" id="{FB1B5EBB-29DD-0A2E-B503-956C04DD62F8}"/>
              </a:ext>
            </a:extLst>
          </p:cNvPr>
          <p:cNvSpPr>
            <a:spLocks noGrp="1"/>
          </p:cNvSpPr>
          <p:nvPr>
            <p:ph idx="1"/>
          </p:nvPr>
        </p:nvSpPr>
        <p:spPr>
          <a:xfrm>
            <a:off x="1223768" y="1374514"/>
            <a:ext cx="9841995" cy="859885"/>
          </a:xfrm>
        </p:spPr>
        <p:txBody>
          <a:bodyPr>
            <a:normAutofit/>
          </a:bodyPr>
          <a:lstStyle/>
          <a:p>
            <a:pPr>
              <a:spcAft>
                <a:spcPts val="600"/>
              </a:spcAft>
            </a:pPr>
            <a:r>
              <a:rPr lang="en-US" sz="2400" dirty="0">
                <a:solidFill>
                  <a:schemeClr val="bg1"/>
                </a:solidFill>
                <a:latin typeface="Montserrat" panose="00000500000000000000" pitchFamily="2" charset="0"/>
              </a:rPr>
              <a:t>To facilitate internal, on-site discussion that promotes preparedness in non-public schools.</a:t>
            </a:r>
          </a:p>
        </p:txBody>
      </p:sp>
      <p:sp>
        <p:nvSpPr>
          <p:cNvPr id="10" name="Title 1">
            <a:extLst>
              <a:ext uri="{FF2B5EF4-FFF2-40B4-BE49-F238E27FC236}">
                <a16:creationId xmlns:a16="http://schemas.microsoft.com/office/drawing/2014/main" id="{5FB03CEE-3977-C5D7-9206-53D5969530AE}"/>
              </a:ext>
            </a:extLst>
          </p:cNvPr>
          <p:cNvSpPr txBox="1">
            <a:spLocks/>
          </p:cNvSpPr>
          <p:nvPr/>
        </p:nvSpPr>
        <p:spPr>
          <a:xfrm>
            <a:off x="1277111" y="2675731"/>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Montserrat" panose="00000500000000000000" pitchFamily="2" charset="0"/>
              </a:rPr>
              <a:t>Intended Outcomes:</a:t>
            </a:r>
          </a:p>
        </p:txBody>
      </p:sp>
      <p:sp>
        <p:nvSpPr>
          <p:cNvPr id="11" name="Content Placeholder 8">
            <a:extLst>
              <a:ext uri="{FF2B5EF4-FFF2-40B4-BE49-F238E27FC236}">
                <a16:creationId xmlns:a16="http://schemas.microsoft.com/office/drawing/2014/main" id="{6688EAC1-C4A4-192F-A4BD-029E23D60222}"/>
              </a:ext>
            </a:extLst>
          </p:cNvPr>
          <p:cNvSpPr txBox="1">
            <a:spLocks/>
          </p:cNvSpPr>
          <p:nvPr/>
        </p:nvSpPr>
        <p:spPr>
          <a:xfrm>
            <a:off x="1277110" y="3757309"/>
            <a:ext cx="9637779" cy="273556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chemeClr val="bg1"/>
                </a:solidFill>
                <a:effectLst/>
                <a:uLnTx/>
                <a:uFillTx/>
                <a:latin typeface="Montserrat" pitchFamily="2" charset="77"/>
                <a:ea typeface="+mn-ea"/>
                <a:cs typeface="+mn-cs"/>
              </a:rPr>
              <a:t>Support participants in testing existing plans, or identifying areas for future emergency planning</a:t>
            </a:r>
          </a:p>
          <a:p>
            <a:pPr marL="228594" marR="0" lvl="0" indent="-228594"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chemeClr val="bg1"/>
                </a:solidFill>
                <a:effectLst/>
                <a:uLnTx/>
                <a:uFillTx/>
                <a:latin typeface="Montserrat" pitchFamily="2" charset="77"/>
                <a:ea typeface="+mn-ea"/>
                <a:cs typeface="+mn-cs"/>
              </a:rPr>
              <a:t>Socialize existing state supports available to non-public schools</a:t>
            </a:r>
          </a:p>
          <a:p>
            <a:pPr marL="228594" marR="0" lvl="0" indent="-228594"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chemeClr val="bg1"/>
                </a:solidFill>
                <a:effectLst/>
                <a:uLnTx/>
                <a:uFillTx/>
                <a:latin typeface="Montserrat" pitchFamily="2" charset="77"/>
                <a:ea typeface="+mn-ea"/>
                <a:cs typeface="+mn-cs"/>
              </a:rPr>
              <a:t>Identify non-public school-specific capabilities and needs during emergencies</a:t>
            </a:r>
          </a:p>
        </p:txBody>
      </p:sp>
    </p:spTree>
    <p:extLst>
      <p:ext uri="{BB962C8B-B14F-4D97-AF65-F5344CB8AC3E}">
        <p14:creationId xmlns:p14="http://schemas.microsoft.com/office/powerpoint/2010/main" val="112614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2" y="-852071"/>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784926" y="209729"/>
            <a:ext cx="10515600" cy="1325563"/>
          </a:xfrm>
        </p:spPr>
        <p:txBody>
          <a:bodyPr>
            <a:normAutofit/>
          </a:bodyPr>
          <a:lstStyle/>
          <a:p>
            <a:r>
              <a:rPr lang="en-US" sz="3600" b="1" dirty="0">
                <a:solidFill>
                  <a:srgbClr val="770000"/>
                </a:solidFill>
                <a:latin typeface="Montserrat" panose="00000500000000000000" pitchFamily="2" charset="0"/>
              </a:rPr>
              <a:t>Exercise Objectives</a:t>
            </a:r>
          </a:p>
        </p:txBody>
      </p:sp>
      <p:sp>
        <p:nvSpPr>
          <p:cNvPr id="4" name="Rounded Rectangle 3">
            <a:extLst>
              <a:ext uri="{FF2B5EF4-FFF2-40B4-BE49-F238E27FC236}">
                <a16:creationId xmlns:a16="http://schemas.microsoft.com/office/drawing/2014/main" id="{8068C37C-A1C5-B720-BBF6-C4072767FACD}"/>
              </a:ext>
            </a:extLst>
          </p:cNvPr>
          <p:cNvSpPr/>
          <p:nvPr/>
        </p:nvSpPr>
        <p:spPr>
          <a:xfrm>
            <a:off x="438912" y="1407686"/>
            <a:ext cx="11375136" cy="4671782"/>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E8CA742-1CD8-0762-32EF-B5C8245B325B}"/>
              </a:ext>
            </a:extLst>
          </p:cNvPr>
          <p:cNvSpPr>
            <a:spLocks noGrp="1"/>
          </p:cNvSpPr>
          <p:nvPr>
            <p:ph idx="1"/>
          </p:nvPr>
        </p:nvSpPr>
        <p:spPr>
          <a:xfrm>
            <a:off x="615696" y="1662898"/>
            <a:ext cx="10854061" cy="4351338"/>
          </a:xfrm>
        </p:spPr>
        <p:txBody>
          <a:bodyPr>
            <a:normAutofit/>
          </a:body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itchFamily="2" charset="77"/>
                <a:ea typeface="+mn-ea"/>
                <a:cs typeface="+mn-cs"/>
              </a:rPr>
              <a:t>Help non-public schools to evaluate the effectiveness in responding to and recovering from a significant incident.</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ontserrat" pitchFamily="2" charset="77"/>
                <a:ea typeface="+mn-ea"/>
                <a:cs typeface="+mn-cs"/>
              </a:rPr>
              <a:t>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itchFamily="2" charset="77"/>
                <a:ea typeface="+mn-ea"/>
                <a:cs typeface="+mn-cs"/>
              </a:rPr>
              <a:t>Internally identify capabilities and gaps in order to improve plans. </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Montserrat" pitchFamily="2" charset="77"/>
              <a:ea typeface="+mn-ea"/>
              <a:cs typeface="+mn-cs"/>
            </a:endParaRP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Understand resource and assistance needs in non-public schools, and the ability of the state and other stakeholders to provide support.</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Tree>
    <p:extLst>
      <p:ext uri="{BB962C8B-B14F-4D97-AF65-F5344CB8AC3E}">
        <p14:creationId xmlns:p14="http://schemas.microsoft.com/office/powerpoint/2010/main" val="157066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321165" y="-445408"/>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649357" y="223626"/>
            <a:ext cx="10515600" cy="1325563"/>
          </a:xfrm>
        </p:spPr>
        <p:txBody>
          <a:bodyPr>
            <a:normAutofit/>
          </a:bodyPr>
          <a:lstStyle/>
          <a:p>
            <a:r>
              <a:rPr lang="en-US" sz="3600" b="1" dirty="0">
                <a:solidFill>
                  <a:srgbClr val="770000"/>
                </a:solidFill>
                <a:latin typeface="Montserrat" panose="00000500000000000000" pitchFamily="2" charset="0"/>
              </a:rPr>
              <a:t>Exercise Ground Rules</a:t>
            </a:r>
          </a:p>
        </p:txBody>
      </p:sp>
      <p:sp>
        <p:nvSpPr>
          <p:cNvPr id="5" name="Rounded Rectangle 4">
            <a:extLst>
              <a:ext uri="{FF2B5EF4-FFF2-40B4-BE49-F238E27FC236}">
                <a16:creationId xmlns:a16="http://schemas.microsoft.com/office/drawing/2014/main" id="{3904FD43-3B31-0FDC-C564-A7ED05023528}"/>
              </a:ext>
            </a:extLst>
          </p:cNvPr>
          <p:cNvSpPr/>
          <p:nvPr/>
        </p:nvSpPr>
        <p:spPr>
          <a:xfrm>
            <a:off x="438912" y="1407686"/>
            <a:ext cx="11375136" cy="4310068"/>
          </a:xfrm>
          <a:prstGeom prst="roundRect">
            <a:avLst/>
          </a:prstGeom>
          <a:solidFill>
            <a:srgbClr val="77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E8CA742-1CD8-0762-32EF-B5C8245B325B}"/>
              </a:ext>
            </a:extLst>
          </p:cNvPr>
          <p:cNvSpPr>
            <a:spLocks noGrp="1"/>
          </p:cNvSpPr>
          <p:nvPr>
            <p:ph idx="1"/>
          </p:nvPr>
        </p:nvSpPr>
        <p:spPr>
          <a:xfrm>
            <a:off x="868680" y="1690692"/>
            <a:ext cx="10515600" cy="3759622"/>
          </a:xfrm>
        </p:spPr>
        <p:txBody>
          <a:bodyPr>
            <a:normAutofit lnSpcReduction="10000"/>
          </a:bodyPr>
          <a:lstStyle/>
          <a:p>
            <a:pPr>
              <a:spcAft>
                <a:spcPts val="600"/>
              </a:spcAft>
            </a:pPr>
            <a:r>
              <a:rPr lang="en-US" dirty="0">
                <a:solidFill>
                  <a:schemeClr val="bg1"/>
                </a:solidFill>
                <a:latin typeface="Montserrat" panose="00000500000000000000" pitchFamily="2" charset="0"/>
              </a:rPr>
              <a:t>Short discussion after both module among local groups.</a:t>
            </a:r>
          </a:p>
          <a:p>
            <a:pPr>
              <a:spcAft>
                <a:spcPts val="600"/>
              </a:spcAft>
            </a:pPr>
            <a:r>
              <a:rPr lang="en-US" dirty="0">
                <a:solidFill>
                  <a:schemeClr val="bg1"/>
                </a:solidFill>
                <a:latin typeface="Montserrat" panose="00000500000000000000" pitchFamily="2" charset="0"/>
              </a:rPr>
              <a:t>No “right” answers - discuss all options. </a:t>
            </a:r>
          </a:p>
          <a:p>
            <a:pPr>
              <a:spcAft>
                <a:spcPts val="600"/>
              </a:spcAft>
            </a:pPr>
            <a:r>
              <a:rPr lang="en-US" dirty="0">
                <a:solidFill>
                  <a:schemeClr val="bg1"/>
                </a:solidFill>
                <a:latin typeface="Montserrat" panose="00000500000000000000" pitchFamily="2" charset="0"/>
              </a:rPr>
              <a:t>Test the plan(s). </a:t>
            </a:r>
          </a:p>
          <a:p>
            <a:pPr>
              <a:spcAft>
                <a:spcPts val="600"/>
              </a:spcAft>
            </a:pPr>
            <a:r>
              <a:rPr lang="en-US" dirty="0">
                <a:solidFill>
                  <a:schemeClr val="bg1"/>
                </a:solidFill>
                <a:latin typeface="Montserrat" panose="00000500000000000000" pitchFamily="2" charset="0"/>
              </a:rPr>
              <a:t>Accept the artificialities of the scenario. </a:t>
            </a:r>
          </a:p>
          <a:p>
            <a:pPr>
              <a:spcAft>
                <a:spcPts val="600"/>
              </a:spcAft>
            </a:pPr>
            <a:r>
              <a:rPr lang="en-US" dirty="0">
                <a:solidFill>
                  <a:schemeClr val="bg1"/>
                </a:solidFill>
                <a:latin typeface="Montserrat" panose="00000500000000000000" pitchFamily="2" charset="0"/>
              </a:rPr>
              <a:t>Make notes on your responses and be prepared to brief-out to the larger group.</a:t>
            </a:r>
          </a:p>
          <a:p>
            <a:pPr>
              <a:spcAft>
                <a:spcPts val="600"/>
              </a:spcAft>
            </a:pPr>
            <a:r>
              <a:rPr lang="en-US" dirty="0">
                <a:solidFill>
                  <a:schemeClr val="bg1"/>
                </a:solidFill>
                <a:latin typeface="Montserrat" panose="00000500000000000000" pitchFamily="2" charset="0"/>
              </a:rPr>
              <a:t>This is a self evaluation opportunity for the school.</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Tree>
    <p:extLst>
      <p:ext uri="{BB962C8B-B14F-4D97-AF65-F5344CB8AC3E}">
        <p14:creationId xmlns:p14="http://schemas.microsoft.com/office/powerpoint/2010/main" val="412211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1D8C1-DB35-EF7C-1AF5-F4C7F2027BBD}"/>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27568" r="73375" b="35996"/>
          <a:stretch/>
        </p:blipFill>
        <p:spPr>
          <a:xfrm>
            <a:off x="2089019" y="-852071"/>
            <a:ext cx="7549673" cy="7748819"/>
          </a:xfrm>
          <a:prstGeom prst="rect">
            <a:avLst/>
          </a:prstGeom>
        </p:spPr>
      </p:pic>
      <p:sp>
        <p:nvSpPr>
          <p:cNvPr id="2" name="Title 1">
            <a:extLst>
              <a:ext uri="{FF2B5EF4-FFF2-40B4-BE49-F238E27FC236}">
                <a16:creationId xmlns:a16="http://schemas.microsoft.com/office/drawing/2014/main" id="{2F4560DF-61BB-8CFC-F91B-0C21AD1E3846}"/>
              </a:ext>
            </a:extLst>
          </p:cNvPr>
          <p:cNvSpPr>
            <a:spLocks noGrp="1"/>
          </p:cNvSpPr>
          <p:nvPr>
            <p:ph type="title"/>
          </p:nvPr>
        </p:nvSpPr>
        <p:spPr>
          <a:xfrm>
            <a:off x="838199" y="-116843"/>
            <a:ext cx="10515600" cy="1014760"/>
          </a:xfrm>
        </p:spPr>
        <p:txBody>
          <a:bodyPr>
            <a:normAutofit/>
          </a:bodyPr>
          <a:lstStyle/>
          <a:p>
            <a:r>
              <a:rPr lang="en-US" sz="3600" b="1" dirty="0">
                <a:solidFill>
                  <a:srgbClr val="770000"/>
                </a:solidFill>
                <a:latin typeface="Montserrat" panose="00000500000000000000" pitchFamily="2" charset="0"/>
              </a:rPr>
              <a:t>Exercise Agenda</a:t>
            </a:r>
          </a:p>
        </p:txBody>
      </p:sp>
      <p:sp>
        <p:nvSpPr>
          <p:cNvPr id="7" name="Rectangle 6">
            <a:extLst>
              <a:ext uri="{FF2B5EF4-FFF2-40B4-BE49-F238E27FC236}">
                <a16:creationId xmlns:a16="http://schemas.microsoft.com/office/drawing/2014/main" id="{C07998B8-6C30-987C-2101-51102356D39E}"/>
              </a:ext>
            </a:extLst>
          </p:cNvPr>
          <p:cNvSpPr/>
          <p:nvPr/>
        </p:nvSpPr>
        <p:spPr>
          <a:xfrm>
            <a:off x="0" y="1"/>
            <a:ext cx="12192000" cy="774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sp>
        <p:nvSpPr>
          <p:cNvPr id="8" name="Rectangle 7">
            <a:extLst>
              <a:ext uri="{FF2B5EF4-FFF2-40B4-BE49-F238E27FC236}">
                <a16:creationId xmlns:a16="http://schemas.microsoft.com/office/drawing/2014/main" id="{091B5B2C-6420-2F2C-34FF-FAA0D095A4DC}"/>
              </a:ext>
            </a:extLst>
          </p:cNvPr>
          <p:cNvSpPr/>
          <p:nvPr/>
        </p:nvSpPr>
        <p:spPr>
          <a:xfrm>
            <a:off x="-1" y="6734021"/>
            <a:ext cx="12192000" cy="1627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Montserrat" panose="00000500000000000000" pitchFamily="2" charset="0"/>
            </a:endParaRPr>
          </a:p>
        </p:txBody>
      </p:sp>
      <p:graphicFrame>
        <p:nvGraphicFramePr>
          <p:cNvPr id="4" name="Table 3">
            <a:extLst>
              <a:ext uri="{FF2B5EF4-FFF2-40B4-BE49-F238E27FC236}">
                <a16:creationId xmlns:a16="http://schemas.microsoft.com/office/drawing/2014/main" id="{C9F4A440-BF25-728B-377E-ADE1215518D4}"/>
              </a:ext>
            </a:extLst>
          </p:cNvPr>
          <p:cNvGraphicFramePr>
            <a:graphicFrameLocks noGrp="1"/>
          </p:cNvGraphicFramePr>
          <p:nvPr>
            <p:extLst>
              <p:ext uri="{D42A27DB-BD31-4B8C-83A1-F6EECF244321}">
                <p14:modId xmlns:p14="http://schemas.microsoft.com/office/powerpoint/2010/main" val="1605479561"/>
              </p:ext>
            </p:extLst>
          </p:nvPr>
        </p:nvGraphicFramePr>
        <p:xfrm>
          <a:off x="838199" y="1069894"/>
          <a:ext cx="10658168" cy="4925956"/>
        </p:xfrm>
        <a:graphic>
          <a:graphicData uri="http://schemas.openxmlformats.org/drawingml/2006/table">
            <a:tbl>
              <a:tblPr firstRow="1" firstCol="1" bandRow="1"/>
              <a:tblGrid>
                <a:gridCol w="5329084">
                  <a:extLst>
                    <a:ext uri="{9D8B030D-6E8A-4147-A177-3AD203B41FA5}">
                      <a16:colId xmlns:a16="http://schemas.microsoft.com/office/drawing/2014/main" val="1454532732"/>
                    </a:ext>
                  </a:extLst>
                </a:gridCol>
                <a:gridCol w="5329084">
                  <a:extLst>
                    <a:ext uri="{9D8B030D-6E8A-4147-A177-3AD203B41FA5}">
                      <a16:colId xmlns:a16="http://schemas.microsoft.com/office/drawing/2014/main" val="1065131933"/>
                    </a:ext>
                  </a:extLst>
                </a:gridCol>
              </a:tblGrid>
              <a:tr h="351854">
                <a:tc>
                  <a:txBody>
                    <a:bodyPr/>
                    <a:lstStyle/>
                    <a:p>
                      <a:pPr marL="0" marR="0" algn="ctr">
                        <a:spcBef>
                          <a:spcPts val="0"/>
                        </a:spcBef>
                        <a:spcAft>
                          <a:spcPts val="0"/>
                        </a:spcAft>
                      </a:pPr>
                      <a:r>
                        <a:rPr lang="en-US" sz="2000" b="1" kern="100" dirty="0">
                          <a:solidFill>
                            <a:srgbClr val="FFFFFF"/>
                          </a:solidFill>
                          <a:effectLst/>
                          <a:highlight>
                            <a:srgbClr val="000000"/>
                          </a:highlight>
                          <a:latin typeface="Montserrat" pitchFamily="2" charset="77"/>
                          <a:ea typeface="Aptos" panose="020B0004020202020204" pitchFamily="34" charset="0"/>
                          <a:cs typeface="Times New Roman" panose="02020603050405020304" pitchFamily="18" charset="0"/>
                        </a:rPr>
                        <a:t>Time</a:t>
                      </a:r>
                      <a:endParaRPr lang="en-US" sz="2000" kern="100" dirty="0">
                        <a:effectLst/>
                        <a:highlight>
                          <a:srgbClr val="000000"/>
                        </a:highligh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2000" b="1" kern="100" dirty="0">
                          <a:solidFill>
                            <a:srgbClr val="FFFFFF"/>
                          </a:solidFill>
                          <a:effectLst/>
                          <a:highlight>
                            <a:srgbClr val="000000"/>
                          </a:highlight>
                          <a:latin typeface="Montserrat" pitchFamily="2" charset="77"/>
                          <a:ea typeface="Aptos" panose="020B0004020202020204" pitchFamily="34" charset="0"/>
                          <a:cs typeface="Times New Roman" panose="02020603050405020304" pitchFamily="18" charset="0"/>
                        </a:rPr>
                        <a:t>Activity</a:t>
                      </a:r>
                      <a:endParaRPr lang="en-US" sz="2000" kern="100" dirty="0">
                        <a:effectLst/>
                        <a:highlight>
                          <a:srgbClr val="000000"/>
                        </a:highligh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3970340"/>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12:45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Meeting room open, tech checks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948372"/>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1:00-1:15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Opening remarks, MCSS introductions,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6871350"/>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1:15-1:30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Exercise purpose, overview, instructions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9785718"/>
                  </a:ext>
                </a:extLst>
              </a:tr>
              <a:tr h="351854">
                <a:tc>
                  <a:txBody>
                    <a:bodyPr/>
                    <a:lstStyle/>
                    <a:p>
                      <a:pPr marL="0" marR="0">
                        <a:spcBef>
                          <a:spcPts val="0"/>
                        </a:spcBef>
                        <a:spcAft>
                          <a:spcPts val="0"/>
                        </a:spcAft>
                      </a:pPr>
                      <a:r>
                        <a:rPr lang="en-US" sz="2000" b="1" kern="100" dirty="0">
                          <a:solidFill>
                            <a:srgbClr val="215E99"/>
                          </a:solidFill>
                          <a:effectLst/>
                          <a:latin typeface="Montserrat" pitchFamily="2" charset="77"/>
                          <a:ea typeface="Aptos" panose="020B0004020202020204" pitchFamily="34" charset="0"/>
                          <a:cs typeface="Times New Roman" panose="02020603050405020304" pitchFamily="18" charset="0"/>
                        </a:rPr>
                        <a:t>1:30-2:00</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b="1" kern="100" dirty="0">
                          <a:solidFill>
                            <a:srgbClr val="215E99"/>
                          </a:solidFill>
                          <a:effectLst/>
                          <a:latin typeface="Montserrat" pitchFamily="2" charset="77"/>
                          <a:ea typeface="Aptos" panose="020B0004020202020204" pitchFamily="34" charset="0"/>
                          <a:cs typeface="Times New Roman" panose="02020603050405020304" pitchFamily="18" charset="0"/>
                        </a:rPr>
                        <a:t>Module 1 (30 minutes)</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8509893"/>
                  </a:ext>
                </a:extLst>
              </a:tr>
              <a:tr h="351854">
                <a:tc>
                  <a:txBody>
                    <a:bodyPr/>
                    <a:lstStyle/>
                    <a:p>
                      <a:pPr marL="457189" marR="0" lvl="1" indent="0">
                        <a:spcBef>
                          <a:spcPts val="0"/>
                        </a:spcBef>
                        <a:spcAft>
                          <a:spcPts val="0"/>
                        </a:spcAft>
                        <a:buFont typeface="Symbol" pitchFamily="2" charset="2"/>
                        <a:buNone/>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1:30-1:35</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Scenario update</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4048073"/>
                  </a:ext>
                </a:extLst>
              </a:tr>
              <a:tr h="351854">
                <a:tc>
                  <a:txBody>
                    <a:bodyPr/>
                    <a:lstStyle/>
                    <a:p>
                      <a:pPr marL="457189" marR="0" lvl="1" indent="0">
                        <a:spcBef>
                          <a:spcPts val="0"/>
                        </a:spcBef>
                        <a:spcAft>
                          <a:spcPts val="0"/>
                        </a:spcAft>
                        <a:buFont typeface="Symbol" pitchFamily="2" charset="2"/>
                        <a:buNone/>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1:35-1:50</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School Discussion</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954888"/>
                  </a:ext>
                </a:extLst>
              </a:tr>
              <a:tr h="351854">
                <a:tc>
                  <a:txBody>
                    <a:bodyPr/>
                    <a:lstStyle/>
                    <a:p>
                      <a:pPr marL="457189" marR="0" lvl="1" indent="0">
                        <a:spcBef>
                          <a:spcPts val="0"/>
                        </a:spcBef>
                        <a:spcAft>
                          <a:spcPts val="0"/>
                        </a:spcAft>
                        <a:buFont typeface="Symbol" pitchFamily="2" charset="2"/>
                        <a:buNone/>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1:50-2:00</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15E99"/>
                          </a:solidFill>
                          <a:effectLst/>
                          <a:latin typeface="Montserrat" pitchFamily="2" charset="77"/>
                          <a:ea typeface="Aptos" panose="020B0004020202020204" pitchFamily="34" charset="0"/>
                          <a:cs typeface="Times New Roman" panose="02020603050405020304" pitchFamily="18" charset="0"/>
                        </a:rPr>
                        <a:t>Brief Out</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2425866"/>
                  </a:ext>
                </a:extLst>
              </a:tr>
              <a:tr h="351854">
                <a:tc>
                  <a:txBody>
                    <a:bodyPr/>
                    <a:lstStyle/>
                    <a:p>
                      <a:pPr marL="0" marR="0">
                        <a:spcBef>
                          <a:spcPts val="0"/>
                        </a:spcBef>
                        <a:spcAft>
                          <a:spcPts val="0"/>
                        </a:spcAft>
                      </a:pPr>
                      <a:r>
                        <a:rPr lang="en-US" sz="2000" b="1" kern="100" dirty="0">
                          <a:solidFill>
                            <a:srgbClr val="22B050"/>
                          </a:solidFill>
                          <a:effectLst/>
                          <a:latin typeface="Montserrat" pitchFamily="2" charset="77"/>
                          <a:ea typeface="Aptos" panose="020B0004020202020204" pitchFamily="34" charset="0"/>
                          <a:cs typeface="Times New Roman" panose="02020603050405020304" pitchFamily="18" charset="0"/>
                        </a:rPr>
                        <a:t>2:00-2:45</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b="1" kern="100" dirty="0">
                          <a:solidFill>
                            <a:srgbClr val="22B050"/>
                          </a:solidFill>
                          <a:effectLst/>
                          <a:latin typeface="Montserrat" pitchFamily="2" charset="77"/>
                          <a:ea typeface="Aptos" panose="020B0004020202020204" pitchFamily="34" charset="0"/>
                          <a:cs typeface="Times New Roman" panose="02020603050405020304" pitchFamily="18" charset="0"/>
                        </a:rPr>
                        <a:t>Module 2 (45 minutes)</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0499432"/>
                  </a:ext>
                </a:extLst>
              </a:tr>
              <a:tr h="351854">
                <a:tc>
                  <a:txBody>
                    <a:bodyPr/>
                    <a:lstStyle/>
                    <a:p>
                      <a:pPr marL="457189" marR="0" lvl="1" indent="0">
                        <a:spcBef>
                          <a:spcPts val="0"/>
                        </a:spcBef>
                        <a:spcAft>
                          <a:spcPts val="0"/>
                        </a:spcAft>
                        <a:buFont typeface="Symbol" pitchFamily="2" charset="2"/>
                        <a:buNone/>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2:00-2:05</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Scenario update</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0097931"/>
                  </a:ext>
                </a:extLst>
              </a:tr>
              <a:tr h="351854">
                <a:tc>
                  <a:txBody>
                    <a:bodyPr/>
                    <a:lstStyle/>
                    <a:p>
                      <a:pPr marL="457189" marR="0" lvl="1" indent="0">
                        <a:spcBef>
                          <a:spcPts val="0"/>
                        </a:spcBef>
                        <a:spcAft>
                          <a:spcPts val="0"/>
                        </a:spcAft>
                        <a:buFont typeface="Symbol" pitchFamily="2" charset="2"/>
                        <a:buNone/>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2:05-2:30</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School Discussion</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4780792"/>
                  </a:ext>
                </a:extLst>
              </a:tr>
              <a:tr h="351854">
                <a:tc>
                  <a:txBody>
                    <a:bodyPr/>
                    <a:lstStyle/>
                    <a:p>
                      <a:pPr marL="457189" marR="0" lvl="1" indent="0">
                        <a:spcBef>
                          <a:spcPts val="0"/>
                        </a:spcBef>
                        <a:spcAft>
                          <a:spcPts val="0"/>
                        </a:spcAft>
                        <a:buFont typeface="Symbol" pitchFamily="2" charset="2"/>
                        <a:buNone/>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2:30-2:45 </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189" marR="0" lvl="1">
                        <a:spcBef>
                          <a:spcPts val="0"/>
                        </a:spcBef>
                        <a:spcAft>
                          <a:spcPts val="0"/>
                        </a:spcAft>
                      </a:pPr>
                      <a:r>
                        <a:rPr lang="en-US" sz="2000" kern="100" dirty="0">
                          <a:solidFill>
                            <a:srgbClr val="22B050"/>
                          </a:solidFill>
                          <a:effectLst/>
                          <a:latin typeface="Montserrat" pitchFamily="2" charset="77"/>
                          <a:ea typeface="Aptos" panose="020B0004020202020204" pitchFamily="34" charset="0"/>
                          <a:cs typeface="Times New Roman" panose="02020603050405020304" pitchFamily="18" charset="0"/>
                        </a:rPr>
                        <a:t>Brief Out</a:t>
                      </a:r>
                      <a:endParaRPr lang="en-US" sz="2000" kern="100" dirty="0">
                        <a:effectLst/>
                        <a:latin typeface="Montserrat" pitchFamily="2" charset="77"/>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4053010"/>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End Exercise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2340154"/>
                  </a:ext>
                </a:extLst>
              </a:tr>
              <a:tr h="351854">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2:45-3:00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Montserrat" pitchFamily="2" charset="77"/>
                          <a:ea typeface="Aptos" panose="020B0004020202020204" pitchFamily="34" charset="0"/>
                          <a:cs typeface="Times New Roman" panose="02020603050405020304" pitchFamily="18" charset="0"/>
                        </a:rPr>
                        <a:t>Conclusion, Closing Remarks, Next Steps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9147943"/>
                  </a:ext>
                </a:extLst>
              </a:tr>
            </a:tbl>
          </a:graphicData>
        </a:graphic>
      </p:graphicFrame>
    </p:spTree>
    <p:extLst>
      <p:ext uri="{BB962C8B-B14F-4D97-AF65-F5344CB8AC3E}">
        <p14:creationId xmlns:p14="http://schemas.microsoft.com/office/powerpoint/2010/main" val="2978631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68AF3707F1664DB0E5E55E6B9794BE" ma:contentTypeVersion="2" ma:contentTypeDescription="Create a new document." ma:contentTypeScope="" ma:versionID="48e2ddea40ca56b92c89c5583de86312">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F94D3AF-63E5-48FB-B548-4B0568909B0F}"/>
</file>

<file path=customXml/itemProps2.xml><?xml version="1.0" encoding="utf-8"?>
<ds:datastoreItem xmlns:ds="http://schemas.openxmlformats.org/officeDocument/2006/customXml" ds:itemID="{85BA2EB2-5DC0-4002-AED7-DED4D0A77C5A}"/>
</file>

<file path=customXml/itemProps3.xml><?xml version="1.0" encoding="utf-8"?>
<ds:datastoreItem xmlns:ds="http://schemas.openxmlformats.org/officeDocument/2006/customXml" ds:itemID="{0A020BBC-890F-4E75-8377-15176E8D838C}"/>
</file>

<file path=docProps/app.xml><?xml version="1.0" encoding="utf-8"?>
<Properties xmlns="http://schemas.openxmlformats.org/officeDocument/2006/extended-properties" xmlns:vt="http://schemas.openxmlformats.org/officeDocument/2006/docPropsVTypes">
  <Template/>
  <TotalTime>8531</TotalTime>
  <Words>1696</Words>
  <Application>Microsoft Macintosh PowerPoint</Application>
  <PresentationFormat>Widescreen</PresentationFormat>
  <Paragraphs>243</Paragraphs>
  <Slides>24</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Montserrat</vt:lpstr>
      <vt:lpstr>Symbol</vt:lpstr>
      <vt:lpstr>Office Theme</vt:lpstr>
      <vt:lpstr>1_Office Theme</vt:lpstr>
      <vt:lpstr>August 2024 Non-Public School Tabletop Exercise  Facilitator Briefing Monday, July 29, 2024</vt:lpstr>
      <vt:lpstr> Welcome and Introductions</vt:lpstr>
      <vt:lpstr>Agenda for Today</vt:lpstr>
      <vt:lpstr>Program Overview</vt:lpstr>
      <vt:lpstr>Tabletop Exercise (TTX)</vt:lpstr>
      <vt:lpstr>Exercise Purpose:</vt:lpstr>
      <vt:lpstr>Exercise Objectives</vt:lpstr>
      <vt:lpstr>Exercise Ground Rules</vt:lpstr>
      <vt:lpstr>Exercise Agenda</vt:lpstr>
      <vt:lpstr>Exercise Rhythm</vt:lpstr>
      <vt:lpstr>The Facilitator’s Role</vt:lpstr>
      <vt:lpstr>Scenario</vt:lpstr>
      <vt:lpstr>Scenario Introduction: Tornado Watch</vt:lpstr>
      <vt:lpstr>Module 1: Facilitator Questions:</vt:lpstr>
      <vt:lpstr>Optional Facilitator Questions</vt:lpstr>
      <vt:lpstr>Scenario Update: Tornado Warning</vt:lpstr>
      <vt:lpstr>Scenario Update: Tornado Warning </vt:lpstr>
      <vt:lpstr>Module 2: Facilitator Questions</vt:lpstr>
      <vt:lpstr>Optional Facilitator Questions</vt:lpstr>
      <vt:lpstr>Exercise Agenda</vt:lpstr>
      <vt:lpstr>Summary</vt:lpstr>
      <vt:lpstr>Next Steps</vt:lpstr>
      <vt:lpstr>Materials Coming To You</vt:lpstr>
      <vt:lpstr>Questions, Comments, &amp; Additional Needs: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Committee</dc:title>
  <dc:creator>Emma Williams</dc:creator>
  <cp:lastModifiedBy>Emma Williams</cp:lastModifiedBy>
  <cp:revision>54</cp:revision>
  <dcterms:created xsi:type="dcterms:W3CDTF">2023-01-31T20:12:14Z</dcterms:created>
  <dcterms:modified xsi:type="dcterms:W3CDTF">2024-07-29T13:52:29Z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0x010100F268AF3707F1664DB0E5E55E6B9794BE</vt:lpwstr>
  </property>
</Properties>
</file>