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authors.xml" ContentType="application/vnd.ms-powerpoint.authors+xml"/>
  <Override PartName="/ppt/webextensions/webextension2.xml" ContentType="application/vnd.ms-office.webextension+xml"/>
  <Override PartName="/ppt/webextensions/webextension1.xml" ContentType="application/vnd.ms-office.webextension+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7" r:id="rId2"/>
    <p:sldId id="265" r:id="rId3"/>
    <p:sldId id="380" r:id="rId4"/>
    <p:sldId id="257" r:id="rId5"/>
    <p:sldId id="355" r:id="rId6"/>
    <p:sldId id="371" r:id="rId7"/>
    <p:sldId id="354" r:id="rId8"/>
    <p:sldId id="366" r:id="rId9"/>
    <p:sldId id="373" r:id="rId10"/>
    <p:sldId id="284" r:id="rId11"/>
    <p:sldId id="382" r:id="rId12"/>
    <p:sldId id="384" r:id="rId13"/>
    <p:sldId id="286" r:id="rId14"/>
    <p:sldId id="290" r:id="rId15"/>
    <p:sldId id="383" r:id="rId16"/>
    <p:sldId id="385" r:id="rId17"/>
    <p:sldId id="377" r:id="rId18"/>
    <p:sldId id="386" r:id="rId19"/>
    <p:sldId id="3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C56A3C-B7B4-00D3-A6C0-4060BA5AC84E}" name="Emma Williams" initials="EW" userId="e1b1bfc486a3fb8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000"/>
    <a:srgbClr val="CE1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8" autoAdjust="0"/>
    <p:restoredTop sz="86506" autoAdjust="0"/>
  </p:normalViewPr>
  <p:slideViewPr>
    <p:cSldViewPr snapToGrid="0">
      <p:cViewPr varScale="1">
        <p:scale>
          <a:sx n="105" d="100"/>
          <a:sy n="105" d="100"/>
        </p:scale>
        <p:origin x="1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890DF-D245-4F93-9F52-96FC33EFA565}" type="datetimeFigureOut">
              <a:rPr lang="en-US" smtClean="0"/>
              <a:t>8/22/24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64BD-F9CB-4702-8B7E-92A87AEAA26D}" type="slidenum">
              <a:rPr lang="en-US" smtClean="0"/>
              <a:t>‹#›</a:t>
            </a:fld>
            <a:endParaRPr lang="en-US" dirty="0"/>
          </a:p>
        </p:txBody>
      </p:sp>
    </p:spTree>
    <p:extLst>
      <p:ext uri="{BB962C8B-B14F-4D97-AF65-F5344CB8AC3E}">
        <p14:creationId xmlns:p14="http://schemas.microsoft.com/office/powerpoint/2010/main" val="395054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99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10</a:t>
            </a:fld>
            <a:endParaRPr lang="en-US" dirty="0"/>
          </a:p>
        </p:txBody>
      </p:sp>
    </p:spTree>
    <p:extLst>
      <p:ext uri="{BB962C8B-B14F-4D97-AF65-F5344CB8AC3E}">
        <p14:creationId xmlns:p14="http://schemas.microsoft.com/office/powerpoint/2010/main" val="259290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61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Facilitators: </a:t>
            </a:r>
            <a:r>
              <a:rPr lang="en-US" b="1" i="1" dirty="0"/>
              <a:t>Kim to ask Luke/Alex</a:t>
            </a:r>
            <a:endParaRPr lang="en-US" b="1" dirty="0"/>
          </a:p>
          <a:p>
            <a:pPr marL="171450" indent="-171450">
              <a:buFont typeface="Arial" panose="020B0604020202020204" pitchFamily="34" charset="0"/>
              <a:buChar char="•"/>
            </a:pPr>
            <a:r>
              <a:rPr lang="en-US" b="1" dirty="0"/>
              <a:t>Emma/Ron (main room)</a:t>
            </a:r>
          </a:p>
          <a:p>
            <a:pPr marL="171450" indent="-171450">
              <a:buFont typeface="Arial" panose="020B0604020202020204" pitchFamily="34" charset="0"/>
              <a:buChar char="•"/>
            </a:pPr>
            <a:r>
              <a:rPr lang="en-US" b="1" dirty="0"/>
              <a:t>Steve/Dino (main room)</a:t>
            </a:r>
          </a:p>
          <a:p>
            <a:pPr marL="171450" indent="-171450">
              <a:buFont typeface="Arial" panose="020B0604020202020204" pitchFamily="34" charset="0"/>
              <a:buChar char="•"/>
            </a:pPr>
            <a:r>
              <a:rPr lang="en-US" b="1" dirty="0"/>
              <a:t>Don/Kim (Kate)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34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highlight>
                <a:srgbClr val="FFFF00"/>
              </a:highligh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450A64BD-F9CB-4702-8B7E-92A87AEAA26D}" type="slidenum">
              <a:rPr lang="en-US" smtClean="0"/>
              <a:t>13</a:t>
            </a:fld>
            <a:endParaRPr lang="en-US" dirty="0"/>
          </a:p>
        </p:txBody>
      </p:sp>
    </p:spTree>
    <p:extLst>
      <p:ext uri="{BB962C8B-B14F-4D97-AF65-F5344CB8AC3E}">
        <p14:creationId xmlns:p14="http://schemas.microsoft.com/office/powerpoint/2010/main" val="178259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highlight>
                <a:srgbClr val="FFFF00"/>
              </a:highligh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450A64BD-F9CB-4702-8B7E-92A87AEAA26D}" type="slidenum">
              <a:rPr lang="en-US" smtClean="0"/>
              <a:t>14</a:t>
            </a:fld>
            <a:endParaRPr lang="en-US" dirty="0"/>
          </a:p>
        </p:txBody>
      </p:sp>
    </p:spTree>
    <p:extLst>
      <p:ext uri="{BB962C8B-B14F-4D97-AF65-F5344CB8AC3E}">
        <p14:creationId xmlns:p14="http://schemas.microsoft.com/office/powerpoint/2010/main" val="375528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04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2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38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Kate/Kim</a:t>
            </a:r>
          </a:p>
        </p:txBody>
      </p:sp>
      <p:sp>
        <p:nvSpPr>
          <p:cNvPr id="4" name="Slide Number Placeholder 3"/>
          <p:cNvSpPr>
            <a:spLocks noGrp="1"/>
          </p:cNvSpPr>
          <p:nvPr>
            <p:ph type="sldNum" sz="quarter" idx="5"/>
          </p:nvPr>
        </p:nvSpPr>
        <p:spPr/>
        <p:txBody>
          <a:bodyPr/>
          <a:lstStyle/>
          <a:p>
            <a:fld id="{450A64BD-F9CB-4702-8B7E-92A87AEAA26D}" type="slidenum">
              <a:rPr lang="en-US" smtClean="0"/>
              <a:t>2</a:t>
            </a:fld>
            <a:endParaRPr lang="en-US" dirty="0"/>
          </a:p>
        </p:txBody>
      </p:sp>
    </p:spTree>
    <p:extLst>
      <p:ext uri="{BB962C8B-B14F-4D97-AF65-F5344CB8AC3E}">
        <p14:creationId xmlns:p14="http://schemas.microsoft.com/office/powerpoint/2010/main" val="245892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3</a:t>
            </a:fld>
            <a:endParaRPr lang="en-US" dirty="0"/>
          </a:p>
        </p:txBody>
      </p:sp>
    </p:spTree>
    <p:extLst>
      <p:ext uri="{BB962C8B-B14F-4D97-AF65-F5344CB8AC3E}">
        <p14:creationId xmlns:p14="http://schemas.microsoft.com/office/powerpoint/2010/main" val="71545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Cecilia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5</a:t>
            </a:fld>
            <a:endParaRPr lang="en-US" dirty="0"/>
          </a:p>
        </p:txBody>
      </p:sp>
    </p:spTree>
    <p:extLst>
      <p:ext uri="{BB962C8B-B14F-4D97-AF65-F5344CB8AC3E}">
        <p14:creationId xmlns:p14="http://schemas.microsoft.com/office/powerpoint/2010/main" val="33540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6</a:t>
            </a:fld>
            <a:endParaRPr lang="en-US" dirty="0"/>
          </a:p>
        </p:txBody>
      </p:sp>
    </p:spTree>
    <p:extLst>
      <p:ext uri="{BB962C8B-B14F-4D97-AF65-F5344CB8AC3E}">
        <p14:creationId xmlns:p14="http://schemas.microsoft.com/office/powerpoint/2010/main" val="353149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7</a:t>
            </a:fld>
            <a:endParaRPr lang="en-US" dirty="0"/>
          </a:p>
        </p:txBody>
      </p:sp>
    </p:spTree>
    <p:extLst>
      <p:ext uri="{BB962C8B-B14F-4D97-AF65-F5344CB8AC3E}">
        <p14:creationId xmlns:p14="http://schemas.microsoft.com/office/powerpoint/2010/main" val="416318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8</a:t>
            </a:fld>
            <a:endParaRPr lang="en-US" dirty="0"/>
          </a:p>
        </p:txBody>
      </p:sp>
    </p:spTree>
    <p:extLst>
      <p:ext uri="{BB962C8B-B14F-4D97-AF65-F5344CB8AC3E}">
        <p14:creationId xmlns:p14="http://schemas.microsoft.com/office/powerpoint/2010/main" val="28302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34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DEFE-22D7-0926-86ED-E0D8C582B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33041-32E7-1C77-9B38-FC82505DD62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B1CC8-7EE6-5664-E202-77FDA3834B48}"/>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D455C327-56CE-24EE-99E6-32BC5A9745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39E92-795F-CBC0-88E8-A3A624203E3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08101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B9B0-C34E-96F7-E178-9E379F36C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57D07-1CFF-E06F-B35E-047F2A1A9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88BAB-5B42-C088-C5AF-758FB7115741}"/>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E8CBF913-1BED-2233-7925-43E058A157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CE717-1489-4D92-D7F6-D4ECFE31873F}"/>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192929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AF3DA-9B95-E642-FBCF-26B0C710548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EDD51-8120-B797-67CF-85FA348EA035}"/>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02A21-BE03-FF31-31D2-4CF4D2058B52}"/>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C51B9BDA-8D01-1E03-87A8-D40F8B510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6F2046-F042-FF0D-9565-F4157BD6FCB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29387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1B2F-E488-85BC-6760-14F4486FC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1B4BE-DD8A-71BF-1D3F-BC52952E6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675FD-E2EF-134C-04EE-F44C6623CD2F}"/>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CBE1CC40-4EE7-8B09-5C36-760709573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18B98-C916-DAF3-4D2A-800BFF15FFA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99009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9E22-10DF-B5EF-75D3-9D9671007BD4}"/>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F287-F59B-6AA7-9A09-14FE066464DA}"/>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07F3E-C11B-BB64-8D65-52D46B8E9DAD}"/>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8720E297-D5C4-C245-78E4-B58A66CDD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0B490C-3003-9F78-20F6-221AB2360395}"/>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80258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241-AA75-DFAD-45AA-E7CD563B7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B7CC6-0FD8-D338-5736-3BDD1C034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629DA-FA7A-0B80-9589-B497D4C7A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17D20-04C3-B39B-9D23-729D65506EB6}"/>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6" name="Footer Placeholder 5">
            <a:extLst>
              <a:ext uri="{FF2B5EF4-FFF2-40B4-BE49-F238E27FC236}">
                <a16:creationId xmlns:a16="http://schemas.microsoft.com/office/drawing/2014/main" id="{3D876F54-2525-E968-7BE5-06696E99C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1668D-BDB7-2C58-32C5-C068BA6F8D60}"/>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2678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7933-D4CA-FE79-235D-2EF3A14D1CB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FF64D-469E-BB1B-96D7-19D3A7564A1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A0704-D835-EB67-17D9-AAE703B9FA2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AC9AB-7CFD-D82B-3A06-93B8715F9CD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DA7DA-EA20-1E15-0A19-AC07FB740B3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47C07-30DF-33F8-4D2F-2B7106EFD2B0}"/>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8" name="Footer Placeholder 7">
            <a:extLst>
              <a:ext uri="{FF2B5EF4-FFF2-40B4-BE49-F238E27FC236}">
                <a16:creationId xmlns:a16="http://schemas.microsoft.com/office/drawing/2014/main" id="{CB25A965-946F-7DD7-02F2-83A3233C20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2D0139-323C-757E-C61D-9DC31FDB5476}"/>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56313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5A6-801C-5E8F-01DE-6670E250C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1E6E9-886C-13A9-A22B-603529512319}"/>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4" name="Footer Placeholder 3">
            <a:extLst>
              <a:ext uri="{FF2B5EF4-FFF2-40B4-BE49-F238E27FC236}">
                <a16:creationId xmlns:a16="http://schemas.microsoft.com/office/drawing/2014/main" id="{EB5C706C-704B-3273-BEAA-A8D4515525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A8C4C-61A6-090B-9CA7-9C4E8B1095D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30452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27521-EEF9-5494-3334-EDECECF6F42F}"/>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3" name="Footer Placeholder 2">
            <a:extLst>
              <a:ext uri="{FF2B5EF4-FFF2-40B4-BE49-F238E27FC236}">
                <a16:creationId xmlns:a16="http://schemas.microsoft.com/office/drawing/2014/main" id="{F71F26E2-052B-637A-3AD2-E118307853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E15E7E-182A-2D1A-E358-815AC4B0DD9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12374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0900-7FD5-DE2E-A695-145306E11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3B550F-9986-2E3D-C833-2478A68AE4C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44DE3-A639-48A5-AED8-167712E8345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25EC9-28FA-A251-E9A3-8195BBF28194}"/>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6" name="Footer Placeholder 5">
            <a:extLst>
              <a:ext uri="{FF2B5EF4-FFF2-40B4-BE49-F238E27FC236}">
                <a16:creationId xmlns:a16="http://schemas.microsoft.com/office/drawing/2014/main" id="{BA28F248-2F3E-9B1B-CB66-DA8BD64D3E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85C594-20E7-A284-440D-043AF92B3497}"/>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236606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E091-8664-39A1-B80D-0EBF74B33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1424F-1439-A49D-8BE0-2C6BCA0A18B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C88AADE6-8E38-1EE9-72BC-BA826C5ACBC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3739-F627-F6D6-1B6E-289B656A51C0}"/>
              </a:ext>
            </a:extLst>
          </p:cNvPr>
          <p:cNvSpPr>
            <a:spLocks noGrp="1"/>
          </p:cNvSpPr>
          <p:nvPr>
            <p:ph type="dt" sz="half" idx="10"/>
          </p:nvPr>
        </p:nvSpPr>
        <p:spPr/>
        <p:txBody>
          <a:bodyPr/>
          <a:lstStyle/>
          <a:p>
            <a:fld id="{DBCAE6A9-BCB5-485F-BF1E-478D73AF57AD}" type="datetimeFigureOut">
              <a:rPr lang="en-US" smtClean="0"/>
              <a:t>8/22/24</a:t>
            </a:fld>
            <a:endParaRPr lang="en-US" dirty="0"/>
          </a:p>
        </p:txBody>
      </p:sp>
      <p:sp>
        <p:nvSpPr>
          <p:cNvPr id="6" name="Footer Placeholder 5">
            <a:extLst>
              <a:ext uri="{FF2B5EF4-FFF2-40B4-BE49-F238E27FC236}">
                <a16:creationId xmlns:a16="http://schemas.microsoft.com/office/drawing/2014/main" id="{706EF4CC-279A-0E47-950E-DB6403B8E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7B9DA6-58D2-C5C4-0BFC-513678C3386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88421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3EF4D-E7FD-D671-3BEC-40E9D33877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D67485-443A-E333-B241-A3045EF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C1E48-F18C-5B4A-F064-25C211661F0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AE6A9-BCB5-485F-BF1E-478D73AF57AD}" type="datetimeFigureOut">
              <a:rPr lang="en-US" smtClean="0"/>
              <a:t>8/22/24</a:t>
            </a:fld>
            <a:endParaRPr lang="en-US" dirty="0"/>
          </a:p>
        </p:txBody>
      </p:sp>
      <p:sp>
        <p:nvSpPr>
          <p:cNvPr id="5" name="Footer Placeholder 4">
            <a:extLst>
              <a:ext uri="{FF2B5EF4-FFF2-40B4-BE49-F238E27FC236}">
                <a16:creationId xmlns:a16="http://schemas.microsoft.com/office/drawing/2014/main" id="{709D377F-2569-F51D-786F-19F96D00585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FE7F8E-C6AA-E671-CEA1-70137C41EA8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E923B-087A-4A33-9F2E-FECA46915510}" type="slidenum">
              <a:rPr lang="en-US" smtClean="0"/>
              <a:t>‹#›</a:t>
            </a:fld>
            <a:endParaRPr lang="en-US" dirty="0"/>
          </a:p>
        </p:txBody>
      </p:sp>
    </p:spTree>
    <p:extLst>
      <p:ext uri="{BB962C8B-B14F-4D97-AF65-F5344CB8AC3E}">
        <p14:creationId xmlns:p14="http://schemas.microsoft.com/office/powerpoint/2010/main" val="1803834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Brittani.ayers@maryland.gov" TargetMode="External"/><Relationship Id="rId3" Type="http://schemas.openxmlformats.org/officeDocument/2006/relationships/hyperlink" Target="mailto:admin.mcss@maryland.gov" TargetMode="External"/><Relationship Id="rId7" Type="http://schemas.openxmlformats.org/officeDocument/2006/relationships/hyperlink" Target="mailto:drew.turner@maryland.gov"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effreys.Smith@maryland.gov" TargetMode="External"/><Relationship Id="rId5" Type="http://schemas.openxmlformats.org/officeDocument/2006/relationships/hyperlink" Target="mailto:james.hott1@maryland.gov" TargetMode="External"/><Relationship Id="rId4" Type="http://schemas.openxmlformats.org/officeDocument/2006/relationships/hyperlink" Target="mailto:ronald.pierce@maryland.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1007165" y="1359055"/>
            <a:ext cx="10668000" cy="3811314"/>
          </a:xfrm>
        </p:spPr>
        <p:txBody>
          <a:bodyPr>
            <a:normAutofit fontScale="90000"/>
          </a:bodyPr>
          <a:lstStyle/>
          <a:p>
            <a:pPr algn="ctr"/>
            <a:br>
              <a:rPr lang="en-US" dirty="0">
                <a:latin typeface="Montserrat" panose="00000500000000000000" pitchFamily="2" charset="0"/>
              </a:rPr>
            </a:br>
            <a:r>
              <a:rPr lang="en-US" b="1" dirty="0">
                <a:solidFill>
                  <a:srgbClr val="770000"/>
                </a:solidFill>
                <a:latin typeface="Montserrat" panose="00000500000000000000" pitchFamily="2" charset="0"/>
              </a:rPr>
              <a:t>Welcome!</a:t>
            </a:r>
            <a:br>
              <a:rPr lang="en-US" b="1" dirty="0">
                <a:solidFill>
                  <a:srgbClr val="770000"/>
                </a:solidFill>
                <a:latin typeface="Montserrat" panose="00000500000000000000" pitchFamily="2" charset="0"/>
              </a:rPr>
            </a:br>
            <a:br>
              <a:rPr lang="en-US" b="1" dirty="0">
                <a:solidFill>
                  <a:srgbClr val="770000"/>
                </a:solidFill>
                <a:latin typeface="Montserrat" panose="00000500000000000000" pitchFamily="2" charset="0"/>
              </a:rPr>
            </a:br>
            <a:r>
              <a:rPr lang="en-US" b="1" dirty="0">
                <a:solidFill>
                  <a:srgbClr val="770000"/>
                </a:solidFill>
                <a:latin typeface="Montserrat" panose="00000500000000000000" pitchFamily="2" charset="0"/>
              </a:rPr>
              <a:t>Please complete an audio check and put your school’s name in the chat. </a:t>
            </a:r>
            <a:br>
              <a:rPr lang="en-US" b="1" dirty="0">
                <a:solidFill>
                  <a:srgbClr val="770000"/>
                </a:solidFill>
                <a:latin typeface="Montserrat" panose="00000500000000000000" pitchFamily="2" charset="0"/>
              </a:rPr>
            </a:br>
            <a:br>
              <a:rPr lang="en-US" b="1" dirty="0">
                <a:solidFill>
                  <a:srgbClr val="770000"/>
                </a:solidFill>
                <a:latin typeface="Montserrat" panose="00000500000000000000" pitchFamily="2" charset="0"/>
              </a:rPr>
            </a:br>
            <a:endParaRPr lang="en-US" b="1" dirty="0">
              <a:solidFill>
                <a:srgbClr val="770000"/>
              </a:solidFill>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58233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Introduction: Tornado Watch</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463296" y="1513749"/>
            <a:ext cx="6875840" cy="4803923"/>
          </a:xfrm>
        </p:spPr>
        <p:txBody>
          <a:bodyPr>
            <a:normAutofit lnSpcReduction="10000"/>
          </a:bodyPr>
          <a:lstStyle/>
          <a:p>
            <a:r>
              <a:rPr lang="en-US" dirty="0">
                <a:latin typeface="Montserrat" panose="00000500000000000000" pitchFamily="2" charset="0"/>
              </a:rPr>
              <a:t>Today is Thursday, September 26</a:t>
            </a:r>
            <a:r>
              <a:rPr lang="en-US" baseline="30000" dirty="0">
                <a:latin typeface="Montserrat" panose="00000500000000000000" pitchFamily="2" charset="0"/>
              </a:rPr>
              <a:t>th</a:t>
            </a:r>
            <a:r>
              <a:rPr lang="en-US" dirty="0">
                <a:latin typeface="Montserrat" panose="00000500000000000000" pitchFamily="2" charset="0"/>
              </a:rPr>
              <a:t>. It is a half-day with an early dismissal (12:30 p.m.). Staff have afternoon onsite professional development.  </a:t>
            </a:r>
          </a:p>
          <a:p>
            <a:r>
              <a:rPr lang="en-US" dirty="0">
                <a:latin typeface="Montserrat" panose="00000500000000000000" pitchFamily="2" charset="0"/>
              </a:rPr>
              <a:t>Heavy rain and thunderstorms have been blanketing the area all morning.</a:t>
            </a:r>
          </a:p>
          <a:p>
            <a:r>
              <a:rPr lang="en-US" b="1" dirty="0">
                <a:latin typeface="Montserrat" panose="00000500000000000000" pitchFamily="2" charset="0"/>
              </a:rPr>
              <a:t>11:00 am: </a:t>
            </a:r>
            <a:r>
              <a:rPr lang="en-US" dirty="0">
                <a:latin typeface="Montserrat" panose="00000500000000000000" pitchFamily="2" charset="0"/>
              </a:rPr>
              <a:t>The National Weather Service and local weather stations issue a tornado watch for the region. </a:t>
            </a:r>
          </a:p>
          <a:p>
            <a:endParaRPr lang="en-US" dirty="0"/>
          </a:p>
        </p:txBody>
      </p:sp>
      <p:pic>
        <p:nvPicPr>
          <p:cNvPr id="18" name="Picture 17" descr="A tornado warning sign with words&#10;&#10;Description automatically generated with medium confidence">
            <a:extLst>
              <a:ext uri="{FF2B5EF4-FFF2-40B4-BE49-F238E27FC236}">
                <a16:creationId xmlns:a16="http://schemas.microsoft.com/office/drawing/2014/main" id="{5A169987-809A-D81A-72F2-D6795FEE6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136" y="2190410"/>
            <a:ext cx="4596160" cy="2585340"/>
          </a:xfrm>
          <a:prstGeom prst="rect">
            <a:avLst/>
          </a:prstGeom>
        </p:spPr>
      </p:pic>
      <p:pic>
        <p:nvPicPr>
          <p:cNvPr id="4" name="Picture 3">
            <a:extLst>
              <a:ext uri="{FF2B5EF4-FFF2-40B4-BE49-F238E27FC236}">
                <a16:creationId xmlns:a16="http://schemas.microsoft.com/office/drawing/2014/main" id="{F61218E4-5A8E-289A-3DC7-54B2F87CF964}"/>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331652"/>
            <a:ext cx="7549673" cy="7748819"/>
          </a:xfrm>
          <a:prstGeom prst="rect">
            <a:avLst/>
          </a:prstGeom>
        </p:spPr>
      </p:pic>
    </p:spTree>
    <p:extLst>
      <p:ext uri="{BB962C8B-B14F-4D97-AF65-F5344CB8AC3E}">
        <p14:creationId xmlns:p14="http://schemas.microsoft.com/office/powerpoint/2010/main" val="334856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Discussion</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a:extLst>
                  <a:ext uri="{FF2B5EF4-FFF2-40B4-BE49-F238E27FC236}">
                    <a16:creationId xmlns:a16="http://schemas.microsoft.com/office/drawing/2014/main" id="{6A5E8A2B-1D62-1C9A-A058-0CB11D5C8A57}"/>
                  </a:ext>
                </a:extLst>
              </p:cNvPr>
              <p:cNvGraphicFramePr>
                <a:graphicFrameLocks noGrp="1"/>
              </p:cNvGraphicFramePr>
              <p:nvPr>
                <p:extLst>
                  <p:ext uri="{D42A27DB-BD31-4B8C-83A1-F6EECF244321}">
                    <p14:modId xmlns:p14="http://schemas.microsoft.com/office/powerpoint/2010/main" val="2358020535"/>
                  </p:ext>
                </p:extLst>
              </p:nvPr>
            </p:nvGraphicFramePr>
            <p:xfrm>
              <a:off x="2917477" y="3176222"/>
              <a:ext cx="6559825" cy="306619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a:extLst>
                  <a:ext uri="{FF2B5EF4-FFF2-40B4-BE49-F238E27FC236}">
                    <a16:creationId xmlns:a16="http://schemas.microsoft.com/office/drawing/2014/main" id="{6A5E8A2B-1D62-1C9A-A058-0CB11D5C8A57}"/>
                  </a:ext>
                </a:extLst>
              </p:cNvPr>
              <p:cNvPicPr>
                <a:picLocks noGrp="1" noRot="1" noChangeAspect="1" noMove="1" noResize="1" noEditPoints="1" noAdjustHandles="1" noChangeArrowheads="1" noChangeShapeType="1"/>
              </p:cNvPicPr>
              <p:nvPr/>
            </p:nvPicPr>
            <p:blipFill>
              <a:blip r:embed="rId4"/>
              <a:stretch>
                <a:fillRect/>
              </a:stretch>
            </p:blipFill>
            <p:spPr>
              <a:xfrm>
                <a:off x="2917477" y="3176222"/>
                <a:ext cx="6559825" cy="3066195"/>
              </a:xfrm>
              <a:prstGeom prst="rect">
                <a:avLst/>
              </a:prstGeom>
            </p:spPr>
          </p:pic>
        </mc:Fallback>
      </mc:AlternateContent>
    </p:spTree>
    <p:extLst>
      <p:ext uri="{BB962C8B-B14F-4D97-AF65-F5344CB8AC3E}">
        <p14:creationId xmlns:p14="http://schemas.microsoft.com/office/powerpoint/2010/main" val="81172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Brief Out</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352472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Update: Tornado Warning</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813761" y="1976017"/>
            <a:ext cx="7306056" cy="4758001"/>
          </a:xfrm>
        </p:spPr>
        <p:txBody>
          <a:bodyPr>
            <a:normAutofit fontScale="70000" lnSpcReduction="20000"/>
          </a:bodyPr>
          <a:lstStyle/>
          <a:p>
            <a:pPr>
              <a:lnSpc>
                <a:spcPct val="120000"/>
              </a:lnSpc>
            </a:pPr>
            <a:r>
              <a:rPr lang="en-US" sz="3200" b="1" dirty="0">
                <a:latin typeface="Montserrat" panose="00000500000000000000" pitchFamily="2" charset="0"/>
              </a:rPr>
              <a:t>11:45 am: </a:t>
            </a:r>
            <a:r>
              <a:rPr lang="en-US" sz="3200" dirty="0">
                <a:latin typeface="Montserrat" panose="00000500000000000000" pitchFamily="2" charset="0"/>
              </a:rPr>
              <a:t>The National Weather Service and local weather stations have upgraded their weather forecast and have now issued a tornado warning until 12:20 pm. The school immediately takes action to ensure student safety. </a:t>
            </a:r>
          </a:p>
          <a:p>
            <a:pPr>
              <a:lnSpc>
                <a:spcPct val="120000"/>
              </a:lnSpc>
            </a:pPr>
            <a:endParaRPr lang="en-US" sz="3200" dirty="0">
              <a:latin typeface="Montserrat" panose="00000500000000000000" pitchFamily="2" charset="0"/>
            </a:endParaRPr>
          </a:p>
          <a:p>
            <a:pPr>
              <a:lnSpc>
                <a:spcPct val="120000"/>
              </a:lnSpc>
            </a:pPr>
            <a:r>
              <a:rPr lang="en-US" sz="3200" b="1" dirty="0">
                <a:latin typeface="Montserrat" panose="00000500000000000000" pitchFamily="2" charset="0"/>
              </a:rPr>
              <a:t>11:50 am: </a:t>
            </a:r>
            <a:r>
              <a:rPr lang="en-US" sz="3200" dirty="0">
                <a:latin typeface="Montserrat" panose="00000500000000000000" pitchFamily="2" charset="0"/>
              </a:rPr>
              <a:t>The school begins to receive calls from concerned parents on what they should do. Some parents are enroute to the school or already in the parking lot. Two buses are also onsite for the early dismissal. </a:t>
            </a:r>
          </a:p>
          <a:p>
            <a:pPr>
              <a:lnSpc>
                <a:spcPct val="120000"/>
              </a:lnSpc>
            </a:pPr>
            <a:endParaRPr lang="en-US" dirty="0"/>
          </a:p>
        </p:txBody>
      </p:sp>
      <p:pic>
        <p:nvPicPr>
          <p:cNvPr id="14" name="Picture 13" descr="A red and white sign&#10;&#10;Description automatically generated">
            <a:extLst>
              <a:ext uri="{FF2B5EF4-FFF2-40B4-BE49-F238E27FC236}">
                <a16:creationId xmlns:a16="http://schemas.microsoft.com/office/drawing/2014/main" id="{D68ABB3E-FE9F-3E0D-111F-6B5CA7D28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976" y="2562253"/>
            <a:ext cx="3391189" cy="2092250"/>
          </a:xfrm>
          <a:prstGeom prst="rect">
            <a:avLst/>
          </a:prstGeom>
        </p:spPr>
      </p:pic>
      <p:pic>
        <p:nvPicPr>
          <p:cNvPr id="4" name="Picture 3">
            <a:extLst>
              <a:ext uri="{FF2B5EF4-FFF2-40B4-BE49-F238E27FC236}">
                <a16:creationId xmlns:a16="http://schemas.microsoft.com/office/drawing/2014/main" id="{9B6374C0-9BFD-00F5-432F-07FE9772BB19}"/>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Tree>
    <p:extLst>
      <p:ext uri="{BB962C8B-B14F-4D97-AF65-F5344CB8AC3E}">
        <p14:creationId xmlns:p14="http://schemas.microsoft.com/office/powerpoint/2010/main" val="289483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69BF0-CA32-5BBC-B285-C133AAFB1502}"/>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Update: Tornado Warning </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813761" y="1411897"/>
            <a:ext cx="7306056" cy="5322121"/>
          </a:xfrm>
        </p:spPr>
        <p:txBody>
          <a:bodyPr>
            <a:normAutofit fontScale="70000" lnSpcReduction="20000"/>
          </a:bodyPr>
          <a:lstStyle/>
          <a:p>
            <a:pPr>
              <a:lnSpc>
                <a:spcPct val="120000"/>
              </a:lnSpc>
            </a:pPr>
            <a:r>
              <a:rPr lang="en-US" sz="3200" b="1" dirty="0">
                <a:latin typeface="Montserrat" panose="00000500000000000000" pitchFamily="2" charset="0"/>
              </a:rPr>
              <a:t>12:05 pm</a:t>
            </a:r>
            <a:r>
              <a:rPr lang="en-US" sz="3200" dirty="0">
                <a:latin typeface="Montserrat" panose="00000500000000000000" pitchFamily="2" charset="0"/>
              </a:rPr>
              <a:t>: Staff report a loud train noise passing. Students remain in a secure location while it is confirmed the storm has passed. No students or staff are injured.  </a:t>
            </a:r>
          </a:p>
          <a:p>
            <a:pPr>
              <a:lnSpc>
                <a:spcPct val="120000"/>
              </a:lnSpc>
            </a:pPr>
            <a:r>
              <a:rPr lang="en-US" sz="3200" b="1" dirty="0">
                <a:latin typeface="Montserrat" panose="00000500000000000000" pitchFamily="2" charset="0"/>
              </a:rPr>
              <a:t>12:15 pm</a:t>
            </a:r>
            <a:r>
              <a:rPr lang="en-US" sz="3200" dirty="0">
                <a:latin typeface="Montserrat" panose="00000500000000000000" pitchFamily="2" charset="0"/>
              </a:rPr>
              <a:t>: Staff confirm the school building is secure, but a satellite location (portable, gym, or wing of the building) has sustained damage to the roof. </a:t>
            </a:r>
          </a:p>
          <a:p>
            <a:pPr>
              <a:lnSpc>
                <a:spcPct val="120000"/>
              </a:lnSpc>
            </a:pPr>
            <a:r>
              <a:rPr lang="en-US" sz="3200" b="1" dirty="0">
                <a:latin typeface="Montserrat" panose="00000500000000000000" pitchFamily="2" charset="0"/>
              </a:rPr>
              <a:t>12:30 pm</a:t>
            </a:r>
            <a:r>
              <a:rPr lang="en-US" sz="3200" dirty="0">
                <a:latin typeface="Montserrat" panose="00000500000000000000" pitchFamily="2" charset="0"/>
              </a:rPr>
              <a:t>: Students are safely dismissed for the day. Some students’ transportation is late due to debris in the roads. </a:t>
            </a:r>
          </a:p>
          <a:p>
            <a:pPr>
              <a:lnSpc>
                <a:spcPct val="120000"/>
              </a:lnSpc>
            </a:pPr>
            <a:r>
              <a:rPr lang="en-US" sz="3200" b="1" dirty="0">
                <a:latin typeface="Montserrat" panose="00000500000000000000" pitchFamily="2" charset="0"/>
              </a:rPr>
              <a:t>1:30 pm</a:t>
            </a:r>
            <a:r>
              <a:rPr lang="en-US" sz="3200" dirty="0">
                <a:latin typeface="Montserrat" panose="00000500000000000000" pitchFamily="2" charset="0"/>
              </a:rPr>
              <a:t>: It is confirmed that the damaged location will require repair. </a:t>
            </a:r>
          </a:p>
        </p:txBody>
      </p:sp>
      <p:pic>
        <p:nvPicPr>
          <p:cNvPr id="14" name="Picture 13" descr="A red and white sign&#10;&#10;Description automatically generated">
            <a:extLst>
              <a:ext uri="{FF2B5EF4-FFF2-40B4-BE49-F238E27FC236}">
                <a16:creationId xmlns:a16="http://schemas.microsoft.com/office/drawing/2014/main" id="{D68ABB3E-FE9F-3E0D-111F-6B5CA7D28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976" y="2562253"/>
            <a:ext cx="3391189" cy="2092250"/>
          </a:xfrm>
          <a:prstGeom prst="rect">
            <a:avLst/>
          </a:prstGeom>
        </p:spPr>
      </p:pic>
    </p:spTree>
    <p:extLst>
      <p:ext uri="{BB962C8B-B14F-4D97-AF65-F5344CB8AC3E}">
        <p14:creationId xmlns:p14="http://schemas.microsoft.com/office/powerpoint/2010/main" val="131764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Discussion</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a:extLst>
                  <a:ext uri="{FF2B5EF4-FFF2-40B4-BE49-F238E27FC236}">
                    <a16:creationId xmlns:a16="http://schemas.microsoft.com/office/drawing/2014/main" id="{6A5E8A2B-1D62-1C9A-A058-0CB11D5C8A57}"/>
                  </a:ext>
                </a:extLst>
              </p:cNvPr>
              <p:cNvGraphicFramePr>
                <a:graphicFrameLocks noGrp="1"/>
              </p:cNvGraphicFramePr>
              <p:nvPr/>
            </p:nvGraphicFramePr>
            <p:xfrm>
              <a:off x="2917477" y="3176222"/>
              <a:ext cx="6559825" cy="306619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a:extLst>
                  <a:ext uri="{FF2B5EF4-FFF2-40B4-BE49-F238E27FC236}">
                    <a16:creationId xmlns:a16="http://schemas.microsoft.com/office/drawing/2014/main" id="{6A5E8A2B-1D62-1C9A-A058-0CB11D5C8A57}"/>
                  </a:ext>
                </a:extLst>
              </p:cNvPr>
              <p:cNvPicPr>
                <a:picLocks noGrp="1" noRot="1" noChangeAspect="1" noMove="1" noResize="1" noEditPoints="1" noAdjustHandles="1" noChangeArrowheads="1" noChangeShapeType="1"/>
              </p:cNvPicPr>
              <p:nvPr/>
            </p:nvPicPr>
            <p:blipFill>
              <a:blip r:embed="rId4"/>
              <a:stretch>
                <a:fillRect/>
              </a:stretch>
            </p:blipFill>
            <p:spPr>
              <a:xfrm>
                <a:off x="2917477" y="3176222"/>
                <a:ext cx="6559825" cy="3066195"/>
              </a:xfrm>
              <a:prstGeom prst="rect">
                <a:avLst/>
              </a:prstGeom>
            </p:spPr>
          </p:pic>
        </mc:Fallback>
      </mc:AlternateContent>
    </p:spTree>
    <p:extLst>
      <p:ext uri="{BB962C8B-B14F-4D97-AF65-F5344CB8AC3E}">
        <p14:creationId xmlns:p14="http://schemas.microsoft.com/office/powerpoint/2010/main" val="357128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Brief Out</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372097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End Exercise</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274545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91E313-2F44-4D0C-18CB-2716911AFE07}"/>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445410"/>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p:txBody>
          <a:bodyPr>
            <a:normAutofit/>
          </a:bodyPr>
          <a:lstStyle/>
          <a:p>
            <a:pPr algn="ctr"/>
            <a:r>
              <a:rPr lang="en-US" sz="3600" b="1" dirty="0">
                <a:latin typeface="Montserrat" panose="00000500000000000000" pitchFamily="2" charset="0"/>
              </a:rPr>
              <a:t>Feedback, Comments, Questions?</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3" name="TextBox 2">
            <a:extLst>
              <a:ext uri="{FF2B5EF4-FFF2-40B4-BE49-F238E27FC236}">
                <a16:creationId xmlns:a16="http://schemas.microsoft.com/office/drawing/2014/main" id="{2E6437EB-6294-A2CC-5979-2A01D5E9ED53}"/>
              </a:ext>
            </a:extLst>
          </p:cNvPr>
          <p:cNvSpPr txBox="1"/>
          <p:nvPr/>
        </p:nvSpPr>
        <p:spPr>
          <a:xfrm>
            <a:off x="5443461" y="1757202"/>
            <a:ext cx="1305079" cy="2646878"/>
          </a:xfrm>
          <a:prstGeom prst="rect">
            <a:avLst/>
          </a:prstGeom>
          <a:noFill/>
        </p:spPr>
        <p:txBody>
          <a:bodyPr wrap="square">
            <a:spAutoFit/>
          </a:bodyPr>
          <a:lstStyle/>
          <a:p>
            <a:pPr>
              <a:spcBef>
                <a:spcPts val="800"/>
              </a:spcBef>
              <a:spcAft>
                <a:spcPts val="800"/>
              </a:spcAft>
            </a:pPr>
            <a:r>
              <a:rPr lang="en-US" sz="16600" b="1" dirty="0">
                <a:latin typeface="Montserrat" panose="00000500000000000000" pitchFamily="2" charset="0"/>
              </a:rPr>
              <a:t>?</a:t>
            </a:r>
          </a:p>
        </p:txBody>
      </p:sp>
      <p:sp>
        <p:nvSpPr>
          <p:cNvPr id="9" name="Rounded Rectangle 8">
            <a:extLst>
              <a:ext uri="{FF2B5EF4-FFF2-40B4-BE49-F238E27FC236}">
                <a16:creationId xmlns:a16="http://schemas.microsoft.com/office/drawing/2014/main" id="{43A2A12A-763A-14FA-0E6E-4BC88E66D283}"/>
              </a:ext>
            </a:extLst>
          </p:cNvPr>
          <p:cNvSpPr/>
          <p:nvPr/>
        </p:nvSpPr>
        <p:spPr>
          <a:xfrm>
            <a:off x="2321162" y="5553697"/>
            <a:ext cx="7549673" cy="939174"/>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E78FC0B-32D4-CBB5-8E9B-F3613F885664}"/>
              </a:ext>
            </a:extLst>
          </p:cNvPr>
          <p:cNvSpPr>
            <a:spLocks noGrp="1"/>
          </p:cNvSpPr>
          <p:nvPr>
            <p:ph idx="1"/>
          </p:nvPr>
        </p:nvSpPr>
        <p:spPr>
          <a:xfrm>
            <a:off x="3521962" y="5823489"/>
            <a:ext cx="5148072" cy="581809"/>
          </a:xfrm>
        </p:spPr>
        <p:txBody>
          <a:bodyPr>
            <a:normAutofit fontScale="92500"/>
          </a:bodyPr>
          <a:lstStyle/>
          <a:p>
            <a:pPr marL="0" indent="0">
              <a:spcBef>
                <a:spcPts val="800"/>
              </a:spcBef>
              <a:spcAft>
                <a:spcPts val="800"/>
              </a:spcAft>
              <a:buNone/>
            </a:pPr>
            <a:r>
              <a:rPr lang="en-US" b="1" dirty="0">
                <a:solidFill>
                  <a:schemeClr val="bg1"/>
                </a:solidFill>
                <a:latin typeface="Montserrat" panose="00000500000000000000" pitchFamily="2" charset="0"/>
              </a:rPr>
              <a:t>Thank you for participating!</a:t>
            </a:r>
          </a:p>
        </p:txBody>
      </p:sp>
    </p:spTree>
    <p:extLst>
      <p:ext uri="{BB962C8B-B14F-4D97-AF65-F5344CB8AC3E}">
        <p14:creationId xmlns:p14="http://schemas.microsoft.com/office/powerpoint/2010/main" val="89784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91E313-2F44-4D0C-18CB-2716911AFE07}"/>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445410"/>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p:txBody>
          <a:bodyPr>
            <a:normAutofit/>
          </a:bodyPr>
          <a:lstStyle/>
          <a:p>
            <a:pPr algn="ctr"/>
            <a:r>
              <a:rPr lang="en-US" sz="3600" b="1" dirty="0">
                <a:latin typeface="Montserrat" panose="00000500000000000000" pitchFamily="2" charset="0"/>
              </a:rPr>
              <a:t>Can MCSS provide you with any support?</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11" name="Content Placeholder 10">
            <a:extLst>
              <a:ext uri="{FF2B5EF4-FFF2-40B4-BE49-F238E27FC236}">
                <a16:creationId xmlns:a16="http://schemas.microsoft.com/office/drawing/2014/main" id="{C5D2AB45-0CAD-DFB2-9ACF-DC30BFE038E0}"/>
              </a:ext>
            </a:extLst>
          </p:cNvPr>
          <p:cNvSpPr>
            <a:spLocks noGrp="1"/>
          </p:cNvSpPr>
          <p:nvPr>
            <p:ph idx="1"/>
          </p:nvPr>
        </p:nvSpPr>
        <p:spPr>
          <a:xfrm>
            <a:off x="463296" y="1513749"/>
            <a:ext cx="11241024" cy="4803923"/>
          </a:xfrm>
        </p:spPr>
        <p:txBody>
          <a:bodyPr>
            <a:normAutofit/>
          </a:bodyPr>
          <a:lstStyle/>
          <a:p>
            <a:pPr marL="0" indent="0">
              <a:buNone/>
            </a:pPr>
            <a:r>
              <a:rPr lang="en-US" dirty="0">
                <a:latin typeface="Montserrat" pitchFamily="2" charset="77"/>
              </a:rPr>
              <a:t>Contact your regional MCSS staff member:</a:t>
            </a:r>
          </a:p>
          <a:p>
            <a:pPr marL="0" indent="0">
              <a:buNone/>
            </a:pPr>
            <a:endParaRPr lang="en-US" dirty="0">
              <a:latin typeface="Montserrat" pitchFamily="2" charset="77"/>
            </a:endParaRPr>
          </a:p>
        </p:txBody>
      </p:sp>
      <p:graphicFrame>
        <p:nvGraphicFramePr>
          <p:cNvPr id="12" name="Table 11">
            <a:extLst>
              <a:ext uri="{FF2B5EF4-FFF2-40B4-BE49-F238E27FC236}">
                <a16:creationId xmlns:a16="http://schemas.microsoft.com/office/drawing/2014/main" id="{D779474B-DC9A-6333-5E94-F6236F17F39D}"/>
              </a:ext>
            </a:extLst>
          </p:cNvPr>
          <p:cNvGraphicFramePr>
            <a:graphicFrameLocks noGrp="1"/>
          </p:cNvGraphicFramePr>
          <p:nvPr>
            <p:extLst>
              <p:ext uri="{D42A27DB-BD31-4B8C-83A1-F6EECF244321}">
                <p14:modId xmlns:p14="http://schemas.microsoft.com/office/powerpoint/2010/main" val="2194895934"/>
              </p:ext>
            </p:extLst>
          </p:nvPr>
        </p:nvGraphicFramePr>
        <p:xfrm>
          <a:off x="463296" y="2293236"/>
          <a:ext cx="11436095" cy="4168145"/>
        </p:xfrm>
        <a:graphic>
          <a:graphicData uri="http://schemas.openxmlformats.org/drawingml/2006/table">
            <a:tbl>
              <a:tblPr firstRow="1" bandRow="1">
                <a:tableStyleId>{2D5ABB26-0587-4C30-8999-92F81FD0307C}</a:tableStyleId>
              </a:tblPr>
              <a:tblGrid>
                <a:gridCol w="2316480">
                  <a:extLst>
                    <a:ext uri="{9D8B030D-6E8A-4147-A177-3AD203B41FA5}">
                      <a16:colId xmlns:a16="http://schemas.microsoft.com/office/drawing/2014/main" val="4282588588"/>
                    </a:ext>
                  </a:extLst>
                </a:gridCol>
                <a:gridCol w="5449824">
                  <a:extLst>
                    <a:ext uri="{9D8B030D-6E8A-4147-A177-3AD203B41FA5}">
                      <a16:colId xmlns:a16="http://schemas.microsoft.com/office/drawing/2014/main" val="1509573240"/>
                    </a:ext>
                  </a:extLst>
                </a:gridCol>
                <a:gridCol w="3669791">
                  <a:extLst>
                    <a:ext uri="{9D8B030D-6E8A-4147-A177-3AD203B41FA5}">
                      <a16:colId xmlns:a16="http://schemas.microsoft.com/office/drawing/2014/main" val="3640075977"/>
                    </a:ext>
                  </a:extLst>
                </a:gridCol>
              </a:tblGrid>
              <a:tr h="705613">
                <a:tc>
                  <a:txBody>
                    <a:bodyPr/>
                    <a:lstStyle/>
                    <a:p>
                      <a:r>
                        <a:rPr lang="en-US" dirty="0">
                          <a:latin typeface="Montserrat" pitchFamily="2" charset="77"/>
                        </a:rPr>
                        <a:t>Dino </a:t>
                      </a:r>
                      <a:r>
                        <a:rPr lang="en-US" dirty="0" err="1">
                          <a:latin typeface="Montserrat" pitchFamily="2" charset="77"/>
                        </a:rPr>
                        <a:t>Pignataro</a:t>
                      </a:r>
                      <a:endParaRPr lang="en-US" dirty="0">
                        <a:latin typeface="Montserrat" pitchFamily="2" charset="77"/>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800" b="0" kern="1200" dirty="0">
                          <a:solidFill>
                            <a:schemeClr val="tx1"/>
                          </a:solidFill>
                          <a:effectLst/>
                          <a:latin typeface="Montserrat" pitchFamily="2" charset="77"/>
                        </a:rPr>
                        <a:t>Anne Arundel,  Calvert, Charles, Prince George's, and St. Mary’s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latin typeface="Montserrat" pitchFamily="2" charset="77"/>
                          <a:hlinkClick r:id="rId3"/>
                        </a:rPr>
                        <a:t>admin.mcss@maryland.gov</a:t>
                      </a:r>
                      <a:r>
                        <a:rPr lang="en-US" dirty="0">
                          <a:latin typeface="Montserrat" pitchFamily="2" charset="77"/>
                        </a:rPr>
                        <a: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997102"/>
                  </a:ext>
                </a:extLst>
              </a:tr>
              <a:tr h="705613">
                <a:tc>
                  <a:txBody>
                    <a:bodyPr/>
                    <a:lstStyle/>
                    <a:p>
                      <a:r>
                        <a:rPr lang="en-US" dirty="0">
                          <a:latin typeface="Montserrat" pitchFamily="2" charset="77"/>
                        </a:rPr>
                        <a:t>Ron Pierce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dirty="0">
                          <a:solidFill>
                            <a:schemeClr val="tx1"/>
                          </a:solidFill>
                          <a:effectLst/>
                          <a:latin typeface="Montserrat" pitchFamily="2" charset="77"/>
                        </a:rPr>
                        <a:t>Anne Arundel, Carroll, Howard, and Montgomery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Montserrat" pitchFamily="2" charset="77"/>
                          <a:hlinkClick r:id="rId4"/>
                        </a:rPr>
                        <a:t>ronald.pierce@maryland.gov</a:t>
                      </a:r>
                      <a:r>
                        <a:rPr lang="en-US" dirty="0">
                          <a:latin typeface="Montserrat" pitchFamily="2" charset="77"/>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60167"/>
                  </a:ext>
                </a:extLst>
              </a:tr>
              <a:tr h="705613">
                <a:tc>
                  <a:txBody>
                    <a:bodyPr/>
                    <a:lstStyle/>
                    <a:p>
                      <a:r>
                        <a:rPr lang="en-US" dirty="0">
                          <a:latin typeface="Montserrat" pitchFamily="2" charset="77"/>
                        </a:rPr>
                        <a:t>James </a:t>
                      </a:r>
                      <a:r>
                        <a:rPr lang="en-US" dirty="0" err="1">
                          <a:latin typeface="Montserrat" pitchFamily="2" charset="77"/>
                        </a:rPr>
                        <a:t>Hott</a:t>
                      </a:r>
                      <a:endParaRPr lang="en-US" dirty="0">
                        <a:latin typeface="Montserrat" pitchFamily="2" charset="77"/>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dirty="0">
                          <a:solidFill>
                            <a:schemeClr val="tx1"/>
                          </a:solidFill>
                          <a:effectLst/>
                          <a:latin typeface="Montserrat" pitchFamily="2" charset="77"/>
                        </a:rPr>
                        <a:t>Allegany, Frederick, Garrett, and Washington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Montserrat" pitchFamily="2" charset="77"/>
                          <a:hlinkClick r:id="rId5"/>
                        </a:rPr>
                        <a:t>james.hott1@maryland.gov</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954895"/>
                  </a:ext>
                </a:extLst>
              </a:tr>
              <a:tr h="408808">
                <a:tc>
                  <a:txBody>
                    <a:bodyPr/>
                    <a:lstStyle/>
                    <a:p>
                      <a:r>
                        <a:rPr lang="en-US" dirty="0">
                          <a:latin typeface="Montserrat" pitchFamily="2" charset="77"/>
                        </a:rPr>
                        <a:t>Jeffrey Smith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dirty="0">
                          <a:solidFill>
                            <a:schemeClr val="tx1"/>
                          </a:solidFill>
                          <a:effectLst/>
                          <a:latin typeface="Montserrat" pitchFamily="2" charset="77"/>
                        </a:rPr>
                        <a:t>Kent, Caroline, Talbot, and Queen Anne's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Montserrat" pitchFamily="2" charset="77"/>
                          <a:hlinkClick r:id="rId6"/>
                        </a:rPr>
                        <a:t>Jeffreys.Smith@maryland.gov</a:t>
                      </a:r>
                      <a:r>
                        <a:rPr lang="en-US" dirty="0">
                          <a:latin typeface="Montserrat" pitchFamily="2" charset="77"/>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11585"/>
                  </a:ext>
                </a:extLst>
              </a:tr>
              <a:tr h="705613">
                <a:tc>
                  <a:txBody>
                    <a:bodyPr/>
                    <a:lstStyle/>
                    <a:p>
                      <a:r>
                        <a:rPr lang="en-US" dirty="0">
                          <a:latin typeface="Montserrat" pitchFamily="2" charset="77"/>
                        </a:rPr>
                        <a:t>Drew Turner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dirty="0">
                          <a:solidFill>
                            <a:schemeClr val="tx1"/>
                          </a:solidFill>
                          <a:effectLst/>
                          <a:latin typeface="Montserrat" pitchFamily="2" charset="77"/>
                        </a:rPr>
                        <a:t>Dorchester, Somerset, Wicomico, and Worcester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Montserrat" pitchFamily="2" charset="77"/>
                          <a:hlinkClick r:id="rId7"/>
                        </a:rPr>
                        <a:t>drew.turner@maryland.gov</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446669"/>
                  </a:ext>
                </a:extLst>
              </a:tr>
              <a:tr h="705613">
                <a:tc>
                  <a:txBody>
                    <a:bodyPr/>
                    <a:lstStyle/>
                    <a:p>
                      <a:r>
                        <a:rPr lang="en-US" dirty="0">
                          <a:latin typeface="Montserrat" pitchFamily="2" charset="77"/>
                        </a:rPr>
                        <a:t>Brit Ayers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800" b="0" kern="1200" dirty="0">
                          <a:solidFill>
                            <a:schemeClr val="tx1"/>
                          </a:solidFill>
                          <a:effectLst/>
                          <a:latin typeface="Montserrat" pitchFamily="2" charset="77"/>
                        </a:rPr>
                        <a:t>Baltimore City,​​​ Baltimore County​, Cecil, and Harford Counties</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latin typeface="Montserrat" pitchFamily="2" charset="77"/>
                          <a:hlinkClick r:id="rId8"/>
                        </a:rPr>
                        <a:t>Brittani.ayers@maryland.gov</a:t>
                      </a:r>
                      <a:endParaRPr lang="en-US" dirty="0">
                        <a:latin typeface="Montserrat" pitchFamily="2" charset="77"/>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6185660"/>
                  </a:ext>
                </a:extLst>
              </a:tr>
            </a:tbl>
          </a:graphicData>
        </a:graphic>
      </p:graphicFrame>
    </p:spTree>
    <p:extLst>
      <p:ext uri="{BB962C8B-B14F-4D97-AF65-F5344CB8AC3E}">
        <p14:creationId xmlns:p14="http://schemas.microsoft.com/office/powerpoint/2010/main" val="90105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E69AB-B6C4-26FC-3017-C99EF162C18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366124" y="-1175344"/>
            <a:ext cx="5694512" cy="4270884"/>
          </a:xfrm>
          <a:prstGeom prst="rect">
            <a:avLst/>
          </a:prstGeom>
        </p:spPr>
      </p:pic>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D5B619E-0B02-8E8C-83DA-04221BDC8859}"/>
              </a:ext>
            </a:extLst>
          </p:cNvPr>
          <p:cNvSpPr>
            <a:spLocks noGrp="1"/>
          </p:cNvSpPr>
          <p:nvPr>
            <p:ph type="title"/>
          </p:nvPr>
        </p:nvSpPr>
        <p:spPr>
          <a:xfrm>
            <a:off x="2366123" y="2494722"/>
            <a:ext cx="7459754" cy="2491907"/>
          </a:xfrm>
        </p:spPr>
        <p:txBody>
          <a:bodyPr>
            <a:normAutofit fontScale="90000"/>
          </a:bodyPr>
          <a:lstStyle/>
          <a:p>
            <a:pPr algn="ctr"/>
            <a:r>
              <a:rPr lang="en-US" b="1" dirty="0">
                <a:solidFill>
                  <a:srgbClr val="770000"/>
                </a:solidFill>
                <a:latin typeface="Montserrat" panose="00000500000000000000" pitchFamily="2" charset="0"/>
              </a:rPr>
              <a:t>Maryland Non-Public School Tabletop Exercise</a:t>
            </a:r>
            <a:br>
              <a:rPr lang="en-US" b="1" dirty="0">
                <a:solidFill>
                  <a:srgbClr val="770000"/>
                </a:solidFill>
                <a:latin typeface="Montserrat" panose="00000500000000000000" pitchFamily="2" charset="0"/>
              </a:rPr>
            </a:br>
            <a:br>
              <a:rPr lang="en-US" dirty="0">
                <a:latin typeface="Montserrat" panose="00000500000000000000" pitchFamily="2" charset="0"/>
              </a:rPr>
            </a:br>
            <a:r>
              <a:rPr lang="en-US" dirty="0">
                <a:latin typeface="Montserrat" panose="00000500000000000000" pitchFamily="2" charset="0"/>
              </a:rPr>
              <a:t>August 22, 2024</a:t>
            </a:r>
            <a:endParaRPr lang="en-US" sz="3100" b="1" dirty="0">
              <a:latin typeface="Montserrat" panose="00000500000000000000" pitchFamily="2" charset="0"/>
            </a:endParaRPr>
          </a:p>
        </p:txBody>
      </p:sp>
    </p:spTree>
    <p:extLst>
      <p:ext uri="{BB962C8B-B14F-4D97-AF65-F5344CB8AC3E}">
        <p14:creationId xmlns:p14="http://schemas.microsoft.com/office/powerpoint/2010/main" val="71355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089019"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838199" y="-116843"/>
            <a:ext cx="10515600" cy="1014760"/>
          </a:xfrm>
        </p:spPr>
        <p:txBody>
          <a:bodyPr>
            <a:normAutofit/>
          </a:bodyPr>
          <a:lstStyle/>
          <a:p>
            <a:r>
              <a:rPr lang="en-US" sz="3600" b="1" dirty="0">
                <a:solidFill>
                  <a:srgbClr val="770000"/>
                </a:solidFill>
                <a:latin typeface="Montserrat" panose="00000500000000000000" pitchFamily="2" charset="0"/>
              </a:rPr>
              <a:t>Exercise Agenda</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graphicFrame>
        <p:nvGraphicFramePr>
          <p:cNvPr id="4" name="Table 3">
            <a:extLst>
              <a:ext uri="{FF2B5EF4-FFF2-40B4-BE49-F238E27FC236}">
                <a16:creationId xmlns:a16="http://schemas.microsoft.com/office/drawing/2014/main" id="{C9F4A440-BF25-728B-377E-ADE1215518D4}"/>
              </a:ext>
            </a:extLst>
          </p:cNvPr>
          <p:cNvGraphicFramePr>
            <a:graphicFrameLocks noGrp="1"/>
          </p:cNvGraphicFramePr>
          <p:nvPr>
            <p:extLst>
              <p:ext uri="{D42A27DB-BD31-4B8C-83A1-F6EECF244321}">
                <p14:modId xmlns:p14="http://schemas.microsoft.com/office/powerpoint/2010/main" val="1605479561"/>
              </p:ext>
            </p:extLst>
          </p:nvPr>
        </p:nvGraphicFramePr>
        <p:xfrm>
          <a:off x="838199" y="1069894"/>
          <a:ext cx="10658168" cy="4925956"/>
        </p:xfrm>
        <a:graphic>
          <a:graphicData uri="http://schemas.openxmlformats.org/drawingml/2006/table">
            <a:tbl>
              <a:tblPr firstRow="1" firstCol="1" bandRow="1"/>
              <a:tblGrid>
                <a:gridCol w="5329084">
                  <a:extLst>
                    <a:ext uri="{9D8B030D-6E8A-4147-A177-3AD203B41FA5}">
                      <a16:colId xmlns:a16="http://schemas.microsoft.com/office/drawing/2014/main" val="1454532732"/>
                    </a:ext>
                  </a:extLst>
                </a:gridCol>
                <a:gridCol w="5329084">
                  <a:extLst>
                    <a:ext uri="{9D8B030D-6E8A-4147-A177-3AD203B41FA5}">
                      <a16:colId xmlns:a16="http://schemas.microsoft.com/office/drawing/2014/main" val="1065131933"/>
                    </a:ext>
                  </a:extLst>
                </a:gridCol>
              </a:tblGrid>
              <a:tr h="351854">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Time</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Activity</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97034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Meeting room open, tech checks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948372"/>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1:00-1:15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Opening remarks, MCSS introductions,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87135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1:15-1:30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Exercise purpose, overview, instructions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785718"/>
                  </a:ext>
                </a:extLst>
              </a:tr>
              <a:tr h="351854">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1:30-2:00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Module 1 (30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50989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1:30-1:35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04807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1:35-1:50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954888"/>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1:50-2:00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425866"/>
                  </a:ext>
                </a:extLst>
              </a:tr>
              <a:tr h="351854">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2:00-2:45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Module 2 (45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49943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2:00-2:05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97931"/>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2:05-2:30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78079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2:30-2:45 </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405301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End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340154"/>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Conclusion, Closing Remarks, Next Steps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147943"/>
                  </a:ext>
                </a:extLst>
              </a:tr>
            </a:tbl>
          </a:graphicData>
        </a:graphic>
      </p:graphicFrame>
    </p:spTree>
    <p:extLst>
      <p:ext uri="{BB962C8B-B14F-4D97-AF65-F5344CB8AC3E}">
        <p14:creationId xmlns:p14="http://schemas.microsoft.com/office/powerpoint/2010/main" val="297863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1948071" y="1359055"/>
            <a:ext cx="8259416" cy="1325563"/>
          </a:xfrm>
        </p:spPr>
        <p:txBody>
          <a:bodyPr>
            <a:normAutofit fontScale="90000"/>
          </a:bodyPr>
          <a:lstStyle/>
          <a:p>
            <a:pPr algn="ctr"/>
            <a:br>
              <a:rPr lang="en-US" dirty="0">
                <a:latin typeface="Montserrat" panose="00000500000000000000" pitchFamily="2" charset="0"/>
              </a:rPr>
            </a:br>
            <a:r>
              <a:rPr lang="en-US" b="1" dirty="0">
                <a:solidFill>
                  <a:srgbClr val="770000"/>
                </a:solidFill>
                <a:latin typeface="Montserrat" panose="00000500000000000000" pitchFamily="2" charset="0"/>
              </a:rPr>
              <a:t>Welcome and Introductions</a:t>
            </a: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33920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445410"/>
            <a:ext cx="7549673" cy="7748819"/>
          </a:xfrm>
          <a:prstGeom prst="rect">
            <a:avLst/>
          </a:prstGeom>
        </p:spPr>
      </p:pic>
      <p:sp>
        <p:nvSpPr>
          <p:cNvPr id="13" name="Rounded Rectangle 12">
            <a:extLst>
              <a:ext uri="{FF2B5EF4-FFF2-40B4-BE49-F238E27FC236}">
                <a16:creationId xmlns:a16="http://schemas.microsoft.com/office/drawing/2014/main" id="{51DD438E-E603-2234-63AC-CA093BB50A49}"/>
              </a:ext>
            </a:extLst>
          </p:cNvPr>
          <p:cNvSpPr/>
          <p:nvPr/>
        </p:nvSpPr>
        <p:spPr>
          <a:xfrm>
            <a:off x="1024126" y="2985150"/>
            <a:ext cx="10143743" cy="3581837"/>
          </a:xfrm>
          <a:prstGeom prst="roundRect">
            <a:avLst/>
          </a:prstGeom>
          <a:solidFill>
            <a:srgbClr val="CE1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a:extLst>
              <a:ext uri="{FF2B5EF4-FFF2-40B4-BE49-F238E27FC236}">
                <a16:creationId xmlns:a16="http://schemas.microsoft.com/office/drawing/2014/main" id="{9EC16984-13A4-BED7-B67F-A814ADDC1944}"/>
              </a:ext>
            </a:extLst>
          </p:cNvPr>
          <p:cNvSpPr/>
          <p:nvPr/>
        </p:nvSpPr>
        <p:spPr>
          <a:xfrm>
            <a:off x="5504686" y="2327761"/>
            <a:ext cx="1280161" cy="792480"/>
          </a:xfrm>
          <a:prstGeom prst="downArrow">
            <a:avLst/>
          </a:prstGeom>
          <a:solidFill>
            <a:schemeClr val="bg1"/>
          </a:solidFill>
          <a:ln w="38100">
            <a:solidFill>
              <a:srgbClr val="77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BE5A9078-AD50-3432-57A2-9FF2BA0612DF}"/>
              </a:ext>
            </a:extLst>
          </p:cNvPr>
          <p:cNvSpPr/>
          <p:nvPr/>
        </p:nvSpPr>
        <p:spPr>
          <a:xfrm>
            <a:off x="1072896" y="576104"/>
            <a:ext cx="10143743" cy="1985862"/>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1277112" y="365129"/>
            <a:ext cx="10515600" cy="1325563"/>
          </a:xfrm>
        </p:spPr>
        <p:txBody>
          <a:bodyPr>
            <a:normAutofit/>
          </a:bodyPr>
          <a:lstStyle/>
          <a:p>
            <a:r>
              <a:rPr lang="en-US" sz="3600" b="1" dirty="0">
                <a:solidFill>
                  <a:schemeClr val="bg1"/>
                </a:solidFill>
                <a:latin typeface="Montserrat" panose="00000500000000000000" pitchFamily="2" charset="0"/>
              </a:rPr>
              <a:t>Exercise Purpose:</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9" name="Content Placeholder 8">
            <a:extLst>
              <a:ext uri="{FF2B5EF4-FFF2-40B4-BE49-F238E27FC236}">
                <a16:creationId xmlns:a16="http://schemas.microsoft.com/office/drawing/2014/main" id="{FB1B5EBB-29DD-0A2E-B503-956C04DD62F8}"/>
              </a:ext>
            </a:extLst>
          </p:cNvPr>
          <p:cNvSpPr>
            <a:spLocks noGrp="1"/>
          </p:cNvSpPr>
          <p:nvPr>
            <p:ph idx="1"/>
          </p:nvPr>
        </p:nvSpPr>
        <p:spPr>
          <a:xfrm>
            <a:off x="1223768" y="1374514"/>
            <a:ext cx="9841995" cy="859885"/>
          </a:xfrm>
        </p:spPr>
        <p:txBody>
          <a:bodyPr>
            <a:normAutofit/>
          </a:bodyPr>
          <a:lstStyle/>
          <a:p>
            <a:pPr>
              <a:spcAft>
                <a:spcPts val="600"/>
              </a:spcAft>
            </a:pPr>
            <a:r>
              <a:rPr lang="en-US" sz="2400" dirty="0">
                <a:solidFill>
                  <a:schemeClr val="bg1"/>
                </a:solidFill>
                <a:latin typeface="Montserrat" panose="00000500000000000000" pitchFamily="2" charset="0"/>
              </a:rPr>
              <a:t>To facilitate internal, on-site discussion that promotes preparedness in non-public schools.</a:t>
            </a:r>
          </a:p>
        </p:txBody>
      </p:sp>
      <p:sp>
        <p:nvSpPr>
          <p:cNvPr id="10" name="Title 1">
            <a:extLst>
              <a:ext uri="{FF2B5EF4-FFF2-40B4-BE49-F238E27FC236}">
                <a16:creationId xmlns:a16="http://schemas.microsoft.com/office/drawing/2014/main" id="{5FB03CEE-3977-C5D7-9206-53D5969530AE}"/>
              </a:ext>
            </a:extLst>
          </p:cNvPr>
          <p:cNvSpPr txBox="1">
            <a:spLocks/>
          </p:cNvSpPr>
          <p:nvPr/>
        </p:nvSpPr>
        <p:spPr>
          <a:xfrm>
            <a:off x="1277111" y="2675731"/>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ontserrat" panose="00000500000000000000" pitchFamily="2" charset="0"/>
              </a:rPr>
              <a:t>Intended Outcomes:</a:t>
            </a:r>
          </a:p>
        </p:txBody>
      </p:sp>
      <p:sp>
        <p:nvSpPr>
          <p:cNvPr id="11" name="Content Placeholder 8">
            <a:extLst>
              <a:ext uri="{FF2B5EF4-FFF2-40B4-BE49-F238E27FC236}">
                <a16:creationId xmlns:a16="http://schemas.microsoft.com/office/drawing/2014/main" id="{6688EAC1-C4A4-192F-A4BD-029E23D60222}"/>
              </a:ext>
            </a:extLst>
          </p:cNvPr>
          <p:cNvSpPr txBox="1">
            <a:spLocks/>
          </p:cNvSpPr>
          <p:nvPr/>
        </p:nvSpPr>
        <p:spPr>
          <a:xfrm>
            <a:off x="1277110" y="3757309"/>
            <a:ext cx="9637779" cy="27355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chemeClr val="bg1"/>
                </a:solidFill>
                <a:effectLst/>
                <a:uLnTx/>
                <a:uFillTx/>
                <a:latin typeface="Montserrat" pitchFamily="2" charset="77"/>
                <a:ea typeface="+mn-ea"/>
                <a:cs typeface="+mn-cs"/>
              </a:rPr>
              <a:t>Support participants in testing existing plans, or identifying areas for future emergency planning</a:t>
            </a:r>
          </a:p>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chemeClr val="bg1"/>
                </a:solidFill>
                <a:effectLst/>
                <a:uLnTx/>
                <a:uFillTx/>
                <a:latin typeface="Montserrat" pitchFamily="2" charset="77"/>
                <a:ea typeface="+mn-ea"/>
                <a:cs typeface="+mn-cs"/>
              </a:rPr>
              <a:t>Socialize existing state supports available to non-public schools</a:t>
            </a:r>
          </a:p>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chemeClr val="bg1"/>
                </a:solidFill>
                <a:effectLst/>
                <a:uLnTx/>
                <a:uFillTx/>
                <a:latin typeface="Montserrat" pitchFamily="2" charset="77"/>
                <a:ea typeface="+mn-ea"/>
                <a:cs typeface="+mn-cs"/>
              </a:rPr>
              <a:t>Identify non-public school-specific capabilities and needs during emergencies</a:t>
            </a:r>
          </a:p>
        </p:txBody>
      </p:sp>
    </p:spTree>
    <p:extLst>
      <p:ext uri="{BB962C8B-B14F-4D97-AF65-F5344CB8AC3E}">
        <p14:creationId xmlns:p14="http://schemas.microsoft.com/office/powerpoint/2010/main" val="112614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784926" y="209729"/>
            <a:ext cx="10515600" cy="1325563"/>
          </a:xfrm>
        </p:spPr>
        <p:txBody>
          <a:bodyPr>
            <a:normAutofit/>
          </a:bodyPr>
          <a:lstStyle/>
          <a:p>
            <a:r>
              <a:rPr lang="en-US" sz="3600" b="1" dirty="0">
                <a:solidFill>
                  <a:srgbClr val="770000"/>
                </a:solidFill>
                <a:latin typeface="Montserrat" panose="00000500000000000000" pitchFamily="2" charset="0"/>
              </a:rPr>
              <a:t>Exercise Objectives</a:t>
            </a:r>
          </a:p>
        </p:txBody>
      </p:sp>
      <p:sp>
        <p:nvSpPr>
          <p:cNvPr id="4" name="Rounded Rectangle 3">
            <a:extLst>
              <a:ext uri="{FF2B5EF4-FFF2-40B4-BE49-F238E27FC236}">
                <a16:creationId xmlns:a16="http://schemas.microsoft.com/office/drawing/2014/main" id="{8068C37C-A1C5-B720-BBF6-C4072767FACD}"/>
              </a:ext>
            </a:extLst>
          </p:cNvPr>
          <p:cNvSpPr/>
          <p:nvPr/>
        </p:nvSpPr>
        <p:spPr>
          <a:xfrm>
            <a:off x="438912" y="1407686"/>
            <a:ext cx="11375136" cy="467178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615696" y="1662898"/>
            <a:ext cx="10854061" cy="4351338"/>
          </a:xfrm>
        </p:spPr>
        <p:txBody>
          <a:bodyPr>
            <a:normAutofit/>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Help non-public schools to evaluate the effectiveness in responding to and recovering from a significant incident.</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Internally identify capabilities and gaps in order to improve plans. </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Understand resource and assistance needs in non-public schools, and the ability of the state and other stakeholders to provide support.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Tree>
    <p:extLst>
      <p:ext uri="{BB962C8B-B14F-4D97-AF65-F5344CB8AC3E}">
        <p14:creationId xmlns:p14="http://schemas.microsoft.com/office/powerpoint/2010/main" val="157066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649357" y="223626"/>
            <a:ext cx="10515600" cy="1325563"/>
          </a:xfrm>
        </p:spPr>
        <p:txBody>
          <a:bodyPr>
            <a:normAutofit/>
          </a:bodyPr>
          <a:lstStyle/>
          <a:p>
            <a:r>
              <a:rPr lang="en-US" sz="3600" b="1" dirty="0">
                <a:solidFill>
                  <a:srgbClr val="770000"/>
                </a:solidFill>
                <a:latin typeface="Montserrat" panose="00000500000000000000" pitchFamily="2" charset="0"/>
              </a:rPr>
              <a:t>Exercise Ground Rules</a:t>
            </a:r>
          </a:p>
        </p:txBody>
      </p:sp>
      <p:sp>
        <p:nvSpPr>
          <p:cNvPr id="5" name="Rounded Rectangle 4">
            <a:extLst>
              <a:ext uri="{FF2B5EF4-FFF2-40B4-BE49-F238E27FC236}">
                <a16:creationId xmlns:a16="http://schemas.microsoft.com/office/drawing/2014/main" id="{3904FD43-3B31-0FDC-C564-A7ED05023528}"/>
              </a:ext>
            </a:extLst>
          </p:cNvPr>
          <p:cNvSpPr/>
          <p:nvPr/>
        </p:nvSpPr>
        <p:spPr>
          <a:xfrm>
            <a:off x="438912" y="1407686"/>
            <a:ext cx="11375136" cy="467178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868680" y="1690692"/>
            <a:ext cx="10515600" cy="3759622"/>
          </a:xfrm>
        </p:spPr>
        <p:txBody>
          <a:bodyPr>
            <a:normAutofit lnSpcReduction="10000"/>
          </a:bodyPr>
          <a:lstStyle/>
          <a:p>
            <a:pPr>
              <a:spcAft>
                <a:spcPts val="600"/>
              </a:spcAft>
            </a:pPr>
            <a:r>
              <a:rPr lang="en-US" dirty="0">
                <a:latin typeface="Montserrat" panose="00000500000000000000" pitchFamily="2" charset="0"/>
              </a:rPr>
              <a:t>Short discussion after both module among local groups.</a:t>
            </a:r>
          </a:p>
          <a:p>
            <a:pPr>
              <a:spcAft>
                <a:spcPts val="600"/>
              </a:spcAft>
            </a:pPr>
            <a:r>
              <a:rPr lang="en-US" dirty="0">
                <a:latin typeface="Montserrat" panose="00000500000000000000" pitchFamily="2" charset="0"/>
              </a:rPr>
              <a:t>No “right” answers - discuss all options. </a:t>
            </a:r>
          </a:p>
          <a:p>
            <a:pPr>
              <a:spcAft>
                <a:spcPts val="600"/>
              </a:spcAft>
            </a:pPr>
            <a:r>
              <a:rPr lang="en-US" dirty="0">
                <a:latin typeface="Montserrat" panose="00000500000000000000" pitchFamily="2" charset="0"/>
              </a:rPr>
              <a:t>Test the plan(s). </a:t>
            </a:r>
          </a:p>
          <a:p>
            <a:pPr>
              <a:spcAft>
                <a:spcPts val="600"/>
              </a:spcAft>
            </a:pPr>
            <a:r>
              <a:rPr lang="en-US" dirty="0">
                <a:latin typeface="Montserrat" panose="00000500000000000000" pitchFamily="2" charset="0"/>
              </a:rPr>
              <a:t>Accept the artificialities of the scenario. </a:t>
            </a:r>
          </a:p>
          <a:p>
            <a:pPr>
              <a:spcAft>
                <a:spcPts val="600"/>
              </a:spcAft>
            </a:pPr>
            <a:r>
              <a:rPr lang="en-US" dirty="0">
                <a:latin typeface="Montserrat" panose="00000500000000000000" pitchFamily="2" charset="0"/>
              </a:rPr>
              <a:t>Make notes on your responses and be prepared to brief-out to the larger group.</a:t>
            </a:r>
          </a:p>
          <a:p>
            <a:pPr>
              <a:spcAft>
                <a:spcPts val="600"/>
              </a:spcAft>
            </a:pPr>
            <a:r>
              <a:rPr lang="en-US" dirty="0">
                <a:latin typeface="Montserrat" panose="00000500000000000000" pitchFamily="2" charset="0"/>
              </a:rPr>
              <a:t>This is a self evaluation opportunity for the school.</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Tree>
    <p:extLst>
      <p:ext uri="{BB962C8B-B14F-4D97-AF65-F5344CB8AC3E}">
        <p14:creationId xmlns:p14="http://schemas.microsoft.com/office/powerpoint/2010/main" val="412211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44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778763" y="234398"/>
            <a:ext cx="10515600" cy="1325563"/>
          </a:xfrm>
        </p:spPr>
        <p:txBody>
          <a:bodyPr>
            <a:normAutofit/>
          </a:bodyPr>
          <a:lstStyle/>
          <a:p>
            <a:r>
              <a:rPr lang="en-US" sz="3600" b="1" dirty="0">
                <a:solidFill>
                  <a:srgbClr val="770000"/>
                </a:solidFill>
                <a:latin typeface="Montserrat" panose="00000500000000000000" pitchFamily="2" charset="0"/>
              </a:rPr>
              <a:t>Exercise Rhythm</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13" name="Content Placeholder 2">
            <a:extLst>
              <a:ext uri="{FF2B5EF4-FFF2-40B4-BE49-F238E27FC236}">
                <a16:creationId xmlns:a16="http://schemas.microsoft.com/office/drawing/2014/main" id="{B9347857-0007-FE62-06CA-14E94F41A3DD}"/>
              </a:ext>
            </a:extLst>
          </p:cNvPr>
          <p:cNvSpPr>
            <a:spLocks noGrp="1"/>
          </p:cNvSpPr>
          <p:nvPr>
            <p:ph idx="1"/>
          </p:nvPr>
        </p:nvSpPr>
        <p:spPr>
          <a:xfrm>
            <a:off x="780147" y="2367564"/>
            <a:ext cx="11224317" cy="4766127"/>
          </a:xfrm>
        </p:spPr>
        <p:txBody>
          <a:bodyPr>
            <a:normAutofit/>
          </a:bodyPr>
          <a:lstStyle/>
          <a:p>
            <a:pPr lvl="1">
              <a:spcBef>
                <a:spcPts val="800"/>
              </a:spcBef>
              <a:spcAft>
                <a:spcPts val="800"/>
              </a:spcAft>
            </a:pPr>
            <a:endParaRPr lang="en-US" sz="2400" b="1" dirty="0">
              <a:solidFill>
                <a:schemeClr val="bg1"/>
              </a:solidFill>
              <a:latin typeface="Montserrat" panose="00000500000000000000" pitchFamily="2" charset="0"/>
            </a:endParaRPr>
          </a:p>
          <a:p>
            <a:pPr marL="457189" lvl="1" indent="0">
              <a:spcBef>
                <a:spcPts val="800"/>
              </a:spcBef>
              <a:spcAft>
                <a:spcPts val="800"/>
              </a:spcAft>
              <a:buNone/>
            </a:pPr>
            <a:r>
              <a:rPr lang="en-US" sz="2800" dirty="0">
                <a:solidFill>
                  <a:schemeClr val="bg1"/>
                </a:solidFill>
                <a:latin typeface="Montserrat" panose="00000500000000000000" pitchFamily="2" charset="0"/>
              </a:rPr>
              <a:t>Scenario Introduction (MCSS Live Stream)</a:t>
            </a:r>
          </a:p>
          <a:p>
            <a:pPr lvl="3">
              <a:spcBef>
                <a:spcPts val="800"/>
              </a:spcBef>
              <a:spcAft>
                <a:spcPts val="800"/>
              </a:spcAft>
            </a:pPr>
            <a:r>
              <a:rPr lang="en-US" sz="2400" dirty="0">
                <a:solidFill>
                  <a:schemeClr val="bg1"/>
                </a:solidFill>
                <a:latin typeface="Montserrat" panose="00000500000000000000" pitchFamily="2" charset="0"/>
              </a:rPr>
              <a:t>Breakout: Local Group Discussion </a:t>
            </a:r>
          </a:p>
          <a:p>
            <a:pPr>
              <a:spcBef>
                <a:spcPts val="800"/>
              </a:spcBef>
              <a:spcAft>
                <a:spcPts val="800"/>
              </a:spcAft>
            </a:pPr>
            <a:endParaRPr lang="en-US" dirty="0">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pic>
        <p:nvPicPr>
          <p:cNvPr id="3" name="Graphic 2" descr="Online meeting with solid fill">
            <a:extLst>
              <a:ext uri="{FF2B5EF4-FFF2-40B4-BE49-F238E27FC236}">
                <a16:creationId xmlns:a16="http://schemas.microsoft.com/office/drawing/2014/main" id="{58419F4F-8C2F-DEBF-057B-E1AA12267F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2306" y="3893619"/>
            <a:ext cx="545068" cy="545068"/>
          </a:xfrm>
          <a:prstGeom prst="rect">
            <a:avLst/>
          </a:prstGeom>
        </p:spPr>
      </p:pic>
      <p:pic>
        <p:nvPicPr>
          <p:cNvPr id="14" name="Graphic 13" descr="Customer Review">
            <a:extLst>
              <a:ext uri="{FF2B5EF4-FFF2-40B4-BE49-F238E27FC236}">
                <a16:creationId xmlns:a16="http://schemas.microsoft.com/office/drawing/2014/main" id="{3F3ED15C-0D2F-0AC6-1117-1B13EA0795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6930" y="3462876"/>
            <a:ext cx="545068" cy="545068"/>
          </a:xfrm>
          <a:prstGeom prst="rect">
            <a:avLst/>
          </a:prstGeom>
        </p:spPr>
      </p:pic>
      <p:pic>
        <p:nvPicPr>
          <p:cNvPr id="18" name="Graphic 17" descr="Web cam with solid fill">
            <a:extLst>
              <a:ext uri="{FF2B5EF4-FFF2-40B4-BE49-F238E27FC236}">
                <a16:creationId xmlns:a16="http://schemas.microsoft.com/office/drawing/2014/main" id="{FF70A347-DB15-8F63-0D0C-C1C919F252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0674" y="3432339"/>
            <a:ext cx="549678" cy="549678"/>
          </a:xfrm>
          <a:prstGeom prst="rect">
            <a:avLst/>
          </a:prstGeom>
        </p:spPr>
      </p:pic>
      <p:pic>
        <p:nvPicPr>
          <p:cNvPr id="20" name="Graphic 19" descr="Web cam with solid fill">
            <a:extLst>
              <a:ext uri="{FF2B5EF4-FFF2-40B4-BE49-F238E27FC236}">
                <a16:creationId xmlns:a16="http://schemas.microsoft.com/office/drawing/2014/main" id="{7B225589-E137-6151-9A61-2DBE02A6A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8699" y="3889009"/>
            <a:ext cx="549678" cy="549678"/>
          </a:xfrm>
          <a:prstGeom prst="rect">
            <a:avLst/>
          </a:prstGeom>
        </p:spPr>
      </p:pic>
      <p:pic>
        <p:nvPicPr>
          <p:cNvPr id="22" name="Graphic 21" descr="Close outline">
            <a:extLst>
              <a:ext uri="{FF2B5EF4-FFF2-40B4-BE49-F238E27FC236}">
                <a16:creationId xmlns:a16="http://schemas.microsoft.com/office/drawing/2014/main" id="{D1E5D7AF-715C-C6A9-29C4-ED336F8FC3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39019" y="5593358"/>
            <a:ext cx="817865" cy="817865"/>
          </a:xfrm>
          <a:prstGeom prst="rect">
            <a:avLst/>
          </a:prstGeom>
        </p:spPr>
      </p:pic>
      <p:pic>
        <p:nvPicPr>
          <p:cNvPr id="23" name="Graphic 22" descr="Close outline">
            <a:extLst>
              <a:ext uri="{FF2B5EF4-FFF2-40B4-BE49-F238E27FC236}">
                <a16:creationId xmlns:a16="http://schemas.microsoft.com/office/drawing/2014/main" id="{8BFE5729-E4E7-5D2A-890B-4AD94B7AEB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91188" y="3277357"/>
            <a:ext cx="817865" cy="817865"/>
          </a:xfrm>
          <a:prstGeom prst="rect">
            <a:avLst/>
          </a:prstGeom>
        </p:spPr>
      </p:pic>
      <p:grpSp>
        <p:nvGrpSpPr>
          <p:cNvPr id="36" name="Group 35">
            <a:extLst>
              <a:ext uri="{FF2B5EF4-FFF2-40B4-BE49-F238E27FC236}">
                <a16:creationId xmlns:a16="http://schemas.microsoft.com/office/drawing/2014/main" id="{6CDF69EB-82FF-D188-3DE0-25D3E00410A0}"/>
              </a:ext>
            </a:extLst>
          </p:cNvPr>
          <p:cNvGrpSpPr/>
          <p:nvPr/>
        </p:nvGrpSpPr>
        <p:grpSpPr>
          <a:xfrm>
            <a:off x="277318" y="812176"/>
            <a:ext cx="11224317" cy="4766127"/>
            <a:chOff x="778763" y="2308570"/>
            <a:chExt cx="11224317" cy="4766127"/>
          </a:xfrm>
        </p:grpSpPr>
        <p:sp>
          <p:nvSpPr>
            <p:cNvPr id="11" name="Rounded Rectangle 10">
              <a:extLst>
                <a:ext uri="{FF2B5EF4-FFF2-40B4-BE49-F238E27FC236}">
                  <a16:creationId xmlns:a16="http://schemas.microsoft.com/office/drawing/2014/main" id="{8D0B4FDB-AABF-E2A6-3FF2-C8E7518689C9}"/>
                </a:ext>
              </a:extLst>
            </p:cNvPr>
            <p:cNvSpPr/>
            <p:nvPr/>
          </p:nvSpPr>
          <p:spPr>
            <a:xfrm>
              <a:off x="972011" y="2884041"/>
              <a:ext cx="9685896" cy="1503283"/>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B4B20B12-FECD-20B1-D255-AE5B9CB842F8}"/>
                </a:ext>
              </a:extLst>
            </p:cNvPr>
            <p:cNvSpPr/>
            <p:nvPr/>
          </p:nvSpPr>
          <p:spPr>
            <a:xfrm>
              <a:off x="1414461" y="4454267"/>
              <a:ext cx="9505346" cy="150328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4470A8C0-4E63-3F73-CE0A-44C59C8E82CC}"/>
                </a:ext>
              </a:extLst>
            </p:cNvPr>
            <p:cNvSpPr txBox="1">
              <a:spLocks/>
            </p:cNvSpPr>
            <p:nvPr/>
          </p:nvSpPr>
          <p:spPr>
            <a:xfrm>
              <a:off x="778763" y="2308570"/>
              <a:ext cx="11224317" cy="476612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800"/>
                </a:spcBef>
                <a:spcAft>
                  <a:spcPts val="800"/>
                </a:spcAft>
              </a:pPr>
              <a:endParaRPr lang="en-US" b="1" dirty="0">
                <a:solidFill>
                  <a:schemeClr val="bg1"/>
                </a:solidFill>
                <a:latin typeface="Montserrat" panose="00000500000000000000" pitchFamily="2" charset="0"/>
              </a:endParaRPr>
            </a:p>
            <a:p>
              <a:pPr marL="457189" lvl="1" indent="0">
                <a:spcBef>
                  <a:spcPts val="800"/>
                </a:spcBef>
                <a:spcAft>
                  <a:spcPts val="800"/>
                </a:spcAft>
                <a:buFont typeface="Arial" panose="020B0604020202020204" pitchFamily="34" charset="0"/>
                <a:buNone/>
              </a:pPr>
              <a:r>
                <a:rPr lang="en-US" sz="2800" dirty="0">
                  <a:solidFill>
                    <a:schemeClr val="bg1"/>
                  </a:solidFill>
                  <a:latin typeface="Montserrat" panose="00000500000000000000" pitchFamily="2" charset="0"/>
                </a:rPr>
                <a:t>Scenario Introduction (MCSS Live Stream)</a:t>
              </a:r>
            </a:p>
            <a:p>
              <a:pPr lvl="3">
                <a:spcBef>
                  <a:spcPts val="800"/>
                </a:spcBef>
                <a:spcAft>
                  <a:spcPts val="800"/>
                </a:spcAft>
              </a:pPr>
              <a:r>
                <a:rPr lang="en-US" sz="2400" dirty="0">
                  <a:solidFill>
                    <a:schemeClr val="bg1"/>
                  </a:solidFill>
                  <a:latin typeface="Montserrat" panose="00000500000000000000" pitchFamily="2" charset="0"/>
                </a:rPr>
                <a:t>Breakout: Local Group Discussion </a:t>
              </a:r>
            </a:p>
            <a:p>
              <a:pPr lvl="3">
                <a:spcBef>
                  <a:spcPts val="800"/>
                </a:spcBef>
                <a:spcAft>
                  <a:spcPts val="800"/>
                </a:spcAft>
              </a:pPr>
              <a:r>
                <a:rPr lang="en-US" sz="2400" dirty="0">
                  <a:solidFill>
                    <a:schemeClr val="bg1"/>
                  </a:solidFill>
                  <a:latin typeface="Montserrat" panose="00000500000000000000" pitchFamily="2" charset="0"/>
                </a:rPr>
                <a:t>Brief-out </a:t>
              </a:r>
              <a:r>
                <a:rPr lang="en-US" sz="2400" i="1" dirty="0">
                  <a:solidFill>
                    <a:schemeClr val="bg1"/>
                  </a:solidFill>
                  <a:latin typeface="Montserrat" panose="00000500000000000000" pitchFamily="2" charset="0"/>
                </a:rPr>
                <a:t>with all groups</a:t>
              </a:r>
            </a:p>
            <a:p>
              <a:pPr marL="914377" lvl="2" indent="0">
                <a:spcBef>
                  <a:spcPts val="800"/>
                </a:spcBef>
                <a:spcAft>
                  <a:spcPts val="800"/>
                </a:spcAft>
                <a:buFont typeface="Arial" panose="020B0604020202020204" pitchFamily="34" charset="0"/>
                <a:buNone/>
              </a:pPr>
              <a:r>
                <a:rPr lang="en-US" sz="2600" dirty="0">
                  <a:solidFill>
                    <a:schemeClr val="bg1"/>
                  </a:solidFill>
                  <a:latin typeface="Montserrat" panose="00000500000000000000" pitchFamily="2" charset="0"/>
                </a:rPr>
                <a:t>Scenario Update (MCSS Live Stream)</a:t>
              </a:r>
            </a:p>
            <a:p>
              <a:pPr lvl="4">
                <a:spcBef>
                  <a:spcPts val="800"/>
                </a:spcBef>
                <a:spcAft>
                  <a:spcPts val="800"/>
                </a:spcAft>
              </a:pPr>
              <a:r>
                <a:rPr lang="en-US" sz="2400" dirty="0">
                  <a:solidFill>
                    <a:schemeClr val="bg1"/>
                  </a:solidFill>
                  <a:latin typeface="Montserrat" panose="00000500000000000000" pitchFamily="2" charset="0"/>
                </a:rPr>
                <a:t>Breakout: Local Group Discussion</a:t>
              </a:r>
              <a:endParaRPr lang="en-US" sz="2400" i="1" dirty="0">
                <a:solidFill>
                  <a:schemeClr val="bg1"/>
                </a:solidFill>
                <a:latin typeface="Montserrat" panose="00000500000000000000" pitchFamily="2" charset="0"/>
              </a:endParaRPr>
            </a:p>
            <a:p>
              <a:pPr lvl="4">
                <a:spcBef>
                  <a:spcPts val="800"/>
                </a:spcBef>
                <a:spcAft>
                  <a:spcPts val="800"/>
                </a:spcAft>
              </a:pPr>
              <a:r>
                <a:rPr lang="en-US" sz="2400" dirty="0">
                  <a:solidFill>
                    <a:schemeClr val="bg1"/>
                  </a:solidFill>
                  <a:latin typeface="Montserrat" panose="00000500000000000000" pitchFamily="2" charset="0"/>
                </a:rPr>
                <a:t>Brief-out </a:t>
              </a:r>
              <a:r>
                <a:rPr lang="en-US" sz="2400" i="1" dirty="0">
                  <a:solidFill>
                    <a:schemeClr val="bg1"/>
                  </a:solidFill>
                  <a:latin typeface="Montserrat" panose="00000500000000000000" pitchFamily="2" charset="0"/>
                </a:rPr>
                <a:t>with all groups</a:t>
              </a:r>
            </a:p>
            <a:p>
              <a:pPr>
                <a:spcBef>
                  <a:spcPts val="800"/>
                </a:spcBef>
                <a:spcAft>
                  <a:spcPts val="800"/>
                </a:spcAft>
              </a:pPr>
              <a:endParaRPr lang="en-US" dirty="0">
                <a:latin typeface="Montserrat" panose="00000500000000000000" pitchFamily="2" charset="0"/>
              </a:endParaRPr>
            </a:p>
          </p:txBody>
        </p:sp>
        <p:pic>
          <p:nvPicPr>
            <p:cNvPr id="26" name="Graphic 25" descr="Online meeting with solid fill">
              <a:extLst>
                <a:ext uri="{FF2B5EF4-FFF2-40B4-BE49-F238E27FC236}">
                  <a16:creationId xmlns:a16="http://schemas.microsoft.com/office/drawing/2014/main" id="{1A662A03-27AC-20CE-7452-CDF6010530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0922" y="3834625"/>
              <a:ext cx="545068" cy="545068"/>
            </a:xfrm>
            <a:prstGeom prst="rect">
              <a:avLst/>
            </a:prstGeom>
          </p:spPr>
        </p:pic>
        <p:pic>
          <p:nvPicPr>
            <p:cNvPr id="27" name="Graphic 26" descr="Online meeting with solid fill">
              <a:extLst>
                <a:ext uri="{FF2B5EF4-FFF2-40B4-BE49-F238E27FC236}">
                  <a16:creationId xmlns:a16="http://schemas.microsoft.com/office/drawing/2014/main" id="{7ECD1D44-4215-39BA-B9B3-8DEA1B3308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54789" y="5372795"/>
              <a:ext cx="545068" cy="545068"/>
            </a:xfrm>
            <a:prstGeom prst="rect">
              <a:avLst/>
            </a:prstGeom>
          </p:spPr>
        </p:pic>
        <p:pic>
          <p:nvPicPr>
            <p:cNvPr id="28" name="Graphic 27" descr="Customer Review">
              <a:extLst>
                <a:ext uri="{FF2B5EF4-FFF2-40B4-BE49-F238E27FC236}">
                  <a16:creationId xmlns:a16="http://schemas.microsoft.com/office/drawing/2014/main" id="{BEC531AE-8BA5-DBE2-BB33-D68AFA1E79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81046" y="4913710"/>
              <a:ext cx="545068" cy="545068"/>
            </a:xfrm>
            <a:prstGeom prst="rect">
              <a:avLst/>
            </a:prstGeom>
          </p:spPr>
        </p:pic>
        <p:pic>
          <p:nvPicPr>
            <p:cNvPr id="29" name="Graphic 28" descr="Customer Review">
              <a:extLst>
                <a:ext uri="{FF2B5EF4-FFF2-40B4-BE49-F238E27FC236}">
                  <a16:creationId xmlns:a16="http://schemas.microsoft.com/office/drawing/2014/main" id="{F3515731-0A1E-C716-852C-4EF6DE9050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5546" y="3403882"/>
              <a:ext cx="545068" cy="545068"/>
            </a:xfrm>
            <a:prstGeom prst="rect">
              <a:avLst/>
            </a:prstGeom>
          </p:spPr>
        </p:pic>
        <p:pic>
          <p:nvPicPr>
            <p:cNvPr id="30" name="Graphic 29" descr="Web cam with solid fill">
              <a:extLst>
                <a:ext uri="{FF2B5EF4-FFF2-40B4-BE49-F238E27FC236}">
                  <a16:creationId xmlns:a16="http://schemas.microsoft.com/office/drawing/2014/main" id="{AE5C536C-9DC3-BA30-FAFE-244986644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9290" y="3373345"/>
              <a:ext cx="549678" cy="549678"/>
            </a:xfrm>
            <a:prstGeom prst="rect">
              <a:avLst/>
            </a:prstGeom>
          </p:spPr>
        </p:pic>
        <p:pic>
          <p:nvPicPr>
            <p:cNvPr id="31" name="Graphic 30" descr="Web cam with solid fill">
              <a:extLst>
                <a:ext uri="{FF2B5EF4-FFF2-40B4-BE49-F238E27FC236}">
                  <a16:creationId xmlns:a16="http://schemas.microsoft.com/office/drawing/2014/main" id="{F57FA350-BC38-C19E-27D7-25E30AF8DD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3652" y="4920322"/>
              <a:ext cx="549678" cy="549678"/>
            </a:xfrm>
            <a:prstGeom prst="rect">
              <a:avLst/>
            </a:prstGeom>
          </p:spPr>
        </p:pic>
        <p:pic>
          <p:nvPicPr>
            <p:cNvPr id="32" name="Graphic 31" descr="Web cam with solid fill">
              <a:extLst>
                <a:ext uri="{FF2B5EF4-FFF2-40B4-BE49-F238E27FC236}">
                  <a16:creationId xmlns:a16="http://schemas.microsoft.com/office/drawing/2014/main" id="{37EF7635-2C1C-B17C-DEAF-E4FFF89BC6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7315" y="3830015"/>
              <a:ext cx="549678" cy="549678"/>
            </a:xfrm>
            <a:prstGeom prst="rect">
              <a:avLst/>
            </a:prstGeom>
          </p:spPr>
        </p:pic>
        <p:pic>
          <p:nvPicPr>
            <p:cNvPr id="33" name="Graphic 32" descr="Web cam with solid fill">
              <a:extLst>
                <a:ext uri="{FF2B5EF4-FFF2-40B4-BE49-F238E27FC236}">
                  <a16:creationId xmlns:a16="http://schemas.microsoft.com/office/drawing/2014/main" id="{5BDC35F3-F213-A73A-5927-695179E0E3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43856" y="5359180"/>
              <a:ext cx="549678" cy="549678"/>
            </a:xfrm>
            <a:prstGeom prst="rect">
              <a:avLst/>
            </a:prstGeom>
          </p:spPr>
        </p:pic>
        <p:pic>
          <p:nvPicPr>
            <p:cNvPr id="34" name="Graphic 33" descr="Close outline">
              <a:extLst>
                <a:ext uri="{FF2B5EF4-FFF2-40B4-BE49-F238E27FC236}">
                  <a16:creationId xmlns:a16="http://schemas.microsoft.com/office/drawing/2014/main" id="{71750922-EE09-D711-2D59-9E5F0888BE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39559" y="4786229"/>
              <a:ext cx="817865" cy="817865"/>
            </a:xfrm>
            <a:prstGeom prst="rect">
              <a:avLst/>
            </a:prstGeom>
          </p:spPr>
        </p:pic>
        <p:pic>
          <p:nvPicPr>
            <p:cNvPr id="35" name="Graphic 34" descr="Close outline">
              <a:extLst>
                <a:ext uri="{FF2B5EF4-FFF2-40B4-BE49-F238E27FC236}">
                  <a16:creationId xmlns:a16="http://schemas.microsoft.com/office/drawing/2014/main" id="{48630CCD-8C0D-D1F3-7E41-8B6CAEFA65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9804" y="3218363"/>
              <a:ext cx="817865" cy="817865"/>
            </a:xfrm>
            <a:prstGeom prst="rect">
              <a:avLst/>
            </a:prstGeom>
          </p:spPr>
        </p:pic>
      </p:grpSp>
    </p:spTree>
    <p:extLst>
      <p:ext uri="{BB962C8B-B14F-4D97-AF65-F5344CB8AC3E}">
        <p14:creationId xmlns:p14="http://schemas.microsoft.com/office/powerpoint/2010/main" val="138914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Start Exercise</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46902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22C369E3-F95F-7044-B8F6-F2B702DDA491}">
  <we:reference id="wa200001661" version="2.1.0.2" store="en-US" storeType="OMEX"/>
  <we:alternateReferences>
    <we:reference id="WA200001661" version="2.1.0.2" store="WA200001661" storeType="OMEX"/>
  </we:alternateReferences>
  <we:properties>
    <we:property name="time" value="900"/>
    <we:property name="showcontrols" value="fals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22C369E3-F95F-7044-B8F6-F2B702DDA491}">
  <we:reference id="wa200001661" version="2.1.0.2" store="en-US" storeType="OMEX"/>
  <we:alternateReferences>
    <we:reference id="WA200001661" version="2.1.0.2" store="WA200001661" storeType="OMEX"/>
  </we:alternateReferences>
  <we:properties>
    <we:property name="time" value="1500"/>
    <we:property name="showcontrols" value="false"/>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68AF3707F1664DB0E5E55E6B9794BE" ma:contentTypeVersion="2" ma:contentTypeDescription="Create a new document." ma:contentTypeScope="" ma:versionID="48e2ddea40ca56b92c89c5583de8631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D5B195-0EEC-4D08-A906-EA9EA9DD73CF}"/>
</file>

<file path=customXml/itemProps2.xml><?xml version="1.0" encoding="utf-8"?>
<ds:datastoreItem xmlns:ds="http://schemas.openxmlformats.org/officeDocument/2006/customXml" ds:itemID="{DEE80B4C-51C2-4CE0-9198-EF7D36480544}"/>
</file>

<file path=customXml/itemProps3.xml><?xml version="1.0" encoding="utf-8"?>
<ds:datastoreItem xmlns:ds="http://schemas.openxmlformats.org/officeDocument/2006/customXml" ds:itemID="{311F7C60-2453-426C-AFAC-99DBFAE649A3}"/>
</file>

<file path=docProps/app.xml><?xml version="1.0" encoding="utf-8"?>
<Properties xmlns="http://schemas.openxmlformats.org/officeDocument/2006/extended-properties" xmlns:vt="http://schemas.openxmlformats.org/officeDocument/2006/docPropsVTypes">
  <Template/>
  <TotalTime>8881</TotalTime>
  <Words>779</Words>
  <Application>Microsoft Macintosh PowerPoint</Application>
  <PresentationFormat>Widescreen</PresentationFormat>
  <Paragraphs>128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Montserrat</vt:lpstr>
      <vt:lpstr>Symbol</vt:lpstr>
      <vt:lpstr>Office Theme</vt:lpstr>
      <vt:lpstr> Welcome!  Please complete an audio check and put your school’s name in the chat.   </vt:lpstr>
      <vt:lpstr>Maryland Non-Public School Tabletop Exercise  August 22, 2024</vt:lpstr>
      <vt:lpstr>Exercise Agenda</vt:lpstr>
      <vt:lpstr> Welcome and Introductions</vt:lpstr>
      <vt:lpstr>Exercise Purpose:</vt:lpstr>
      <vt:lpstr>Exercise Objectives</vt:lpstr>
      <vt:lpstr>Exercise Ground Rules</vt:lpstr>
      <vt:lpstr>Exercise Rhythm</vt:lpstr>
      <vt:lpstr>Start Exercise</vt:lpstr>
      <vt:lpstr>Scenario Introduction: Tornado Watch</vt:lpstr>
      <vt:lpstr>Discussion</vt:lpstr>
      <vt:lpstr>Brief Out</vt:lpstr>
      <vt:lpstr>Scenario Update: Tornado Warning</vt:lpstr>
      <vt:lpstr>Scenario Update: Tornado Warning </vt:lpstr>
      <vt:lpstr>Discussion</vt:lpstr>
      <vt:lpstr>Brief Out</vt:lpstr>
      <vt:lpstr>End Exercise</vt:lpstr>
      <vt:lpstr>Feedback, Comments, Questions?</vt:lpstr>
      <vt:lpstr>Can MCSS provide you with any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Committee</dc:title>
  <dc:creator>Emma Williams</dc:creator>
  <cp:lastModifiedBy>Emma Williams</cp:lastModifiedBy>
  <cp:revision>57</cp:revision>
  <dcterms:created xsi:type="dcterms:W3CDTF">2023-01-31T20:12:14Z</dcterms:created>
  <dcterms:modified xsi:type="dcterms:W3CDTF">2024-08-22T14:51:14Z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0x010100F268AF3707F1664DB0E5E55E6B9794BE</vt:lpwstr>
  </property>
</Properties>
</file>